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40"/>
  </p:notes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405" r:id="rId12"/>
    <p:sldId id="330" r:id="rId13"/>
    <p:sldId id="339" r:id="rId14"/>
    <p:sldId id="300" r:id="rId15"/>
    <p:sldId id="301" r:id="rId16"/>
    <p:sldId id="655" r:id="rId17"/>
    <p:sldId id="29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8" r:id="rId26"/>
    <p:sldId id="629" r:id="rId27"/>
    <p:sldId id="630" r:id="rId28"/>
    <p:sldId id="874" r:id="rId29"/>
    <p:sldId id="631" r:id="rId30"/>
    <p:sldId id="806" r:id="rId31"/>
    <p:sldId id="807" r:id="rId32"/>
    <p:sldId id="632" r:id="rId33"/>
    <p:sldId id="809" r:id="rId34"/>
    <p:sldId id="810" r:id="rId35"/>
    <p:sldId id="633" r:id="rId36"/>
    <p:sldId id="634" r:id="rId37"/>
    <p:sldId id="635" r:id="rId38"/>
    <p:sldId id="636" r:id="rId39"/>
    <p:sldId id="637" r:id="rId41"/>
    <p:sldId id="638" r:id="rId42"/>
    <p:sldId id="640" r:id="rId43"/>
    <p:sldId id="750" r:id="rId44"/>
    <p:sldId id="641" r:id="rId45"/>
    <p:sldId id="805" r:id="rId46"/>
    <p:sldId id="642" r:id="rId47"/>
    <p:sldId id="876" r:id="rId48"/>
    <p:sldId id="875" r:id="rId49"/>
    <p:sldId id="643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302" r:id="rId62"/>
    <p:sldId id="303" r:id="rId63"/>
    <p:sldId id="304" r:id="rId64"/>
    <p:sldId id="305" r:id="rId65"/>
    <p:sldId id="306" r:id="rId66"/>
    <p:sldId id="340" r:id="rId67"/>
    <p:sldId id="307" r:id="rId68"/>
    <p:sldId id="308" r:id="rId69"/>
    <p:sldId id="747" r:id="rId70"/>
    <p:sldId id="378" r:id="rId71"/>
    <p:sldId id="563" r:id="rId72"/>
    <p:sldId id="326" r:id="rId73"/>
    <p:sldId id="332" r:id="rId74"/>
    <p:sldId id="749" r:id="rId75"/>
    <p:sldId id="310" r:id="rId76"/>
    <p:sldId id="487" r:id="rId77"/>
    <p:sldId id="328" r:id="rId78"/>
    <p:sldId id="724" r:id="rId79"/>
    <p:sldId id="379" r:id="rId80"/>
    <p:sldId id="329" r:id="rId81"/>
    <p:sldId id="331" r:id="rId82"/>
    <p:sldId id="312" r:id="rId83"/>
    <p:sldId id="488" r:id="rId84"/>
    <p:sldId id="314" r:id="rId85"/>
    <p:sldId id="489" r:id="rId86"/>
    <p:sldId id="515" r:id="rId87"/>
    <p:sldId id="507" r:id="rId88"/>
    <p:sldId id="512" r:id="rId89"/>
    <p:sldId id="513" r:id="rId90"/>
    <p:sldId id="514" r:id="rId91"/>
    <p:sldId id="459" r:id="rId92"/>
    <p:sldId id="460" r:id="rId93"/>
    <p:sldId id="461" r:id="rId94"/>
    <p:sldId id="462" r:id="rId95"/>
    <p:sldId id="463" r:id="rId96"/>
    <p:sldId id="877" r:id="rId97"/>
    <p:sldId id="457" r:id="rId98"/>
    <p:sldId id="744" r:id="rId99"/>
    <p:sldId id="745" r:id="rId100"/>
    <p:sldId id="746" r:id="rId101"/>
    <p:sldId id="269" r:id="rId10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405"/>
            <p14:sldId id="330"/>
            <p14:sldId id="339"/>
            <p14:sldId id="300"/>
            <p14:sldId id="301"/>
            <p14:sldId id="655"/>
            <p14:sldId id="29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874"/>
            <p14:sldId id="631"/>
            <p14:sldId id="806"/>
            <p14:sldId id="807"/>
            <p14:sldId id="632"/>
            <p14:sldId id="809"/>
            <p14:sldId id="810"/>
            <p14:sldId id="633"/>
            <p14:sldId id="634"/>
            <p14:sldId id="635"/>
            <p14:sldId id="636"/>
            <p14:sldId id="637"/>
            <p14:sldId id="638"/>
            <p14:sldId id="640"/>
            <p14:sldId id="750"/>
            <p14:sldId id="641"/>
            <p14:sldId id="805"/>
            <p14:sldId id="642"/>
            <p14:sldId id="876"/>
            <p14:sldId id="875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302"/>
            <p14:sldId id="303"/>
            <p14:sldId id="304"/>
            <p14:sldId id="305"/>
            <p14:sldId id="306"/>
            <p14:sldId id="340"/>
            <p14:sldId id="307"/>
            <p14:sldId id="308"/>
            <p14:sldId id="747"/>
            <p14:sldId id="378"/>
            <p14:sldId id="563"/>
            <p14:sldId id="326"/>
            <p14:sldId id="332"/>
            <p14:sldId id="749"/>
            <p14:sldId id="310"/>
            <p14:sldId id="487"/>
            <p14:sldId id="328"/>
            <p14:sldId id="724"/>
            <p14:sldId id="379"/>
            <p14:sldId id="329"/>
            <p14:sldId id="331"/>
            <p14:sldId id="312"/>
            <p14:sldId id="488"/>
            <p14:sldId id="314"/>
            <p14:sldId id="489"/>
            <p14:sldId id="515"/>
            <p14:sldId id="507"/>
            <p14:sldId id="512"/>
            <p14:sldId id="513"/>
            <p14:sldId id="514"/>
            <p14:sldId id="459"/>
            <p14:sldId id="460"/>
            <p14:sldId id="461"/>
            <p14:sldId id="462"/>
            <p14:sldId id="463"/>
            <p14:sldId id="877"/>
            <p14:sldId id="457"/>
            <p14:sldId id="744"/>
            <p14:sldId id="745"/>
            <p14:sldId id="746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58" d="100"/>
          <a:sy n="58" d="100"/>
        </p:scale>
        <p:origin x="-87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5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4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6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3" Type="http://schemas.openxmlformats.org/officeDocument/2006/relationships/image" Target="../media/image39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7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2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1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74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9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wmf"/><Relationship Id="rId2" Type="http://schemas.openxmlformats.org/officeDocument/2006/relationships/oleObject" Target="../embeddings/oleObject11.bin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22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0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37.wmf"/><Relationship Id="rId10" Type="http://schemas.openxmlformats.org/officeDocument/2006/relationships/vmlDrawing" Target="../drawings/vmlDrawing17.vml"/><Relationship Id="rId1" Type="http://schemas.openxmlformats.org/officeDocument/2006/relationships/oleObject" Target="../embeddings/oleObject23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8" Type="http://schemas.openxmlformats.org/officeDocument/2006/relationships/image" Target="../media/image43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2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41.wmf"/><Relationship Id="rId16" Type="http://schemas.openxmlformats.org/officeDocument/2006/relationships/vmlDrawing" Target="../drawings/vmlDrawing18.v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40.wmf"/><Relationship Id="rId13" Type="http://schemas.openxmlformats.org/officeDocument/2006/relationships/oleObject" Target="../embeddings/oleObject34.bin"/><Relationship Id="rId12" Type="http://schemas.openxmlformats.org/officeDocument/2006/relationships/oleObject" Target="../embeddings/oleObject33.bin"/><Relationship Id="rId11" Type="http://schemas.openxmlformats.org/officeDocument/2006/relationships/oleObject" Target="../embeddings/oleObject32.bin"/><Relationship Id="rId10" Type="http://schemas.openxmlformats.org/officeDocument/2006/relationships/image" Target="../media/image44.wmf"/><Relationship Id="rId1" Type="http://schemas.openxmlformats.org/officeDocument/2006/relationships/oleObject" Target="../embeddings/oleObject27.bin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6.bin"/><Relationship Id="rId3" Type="http://schemas.openxmlformats.org/officeDocument/2006/relationships/image" Target="../media/image49.w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35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3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38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41.bin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43.bin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45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47.bin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74.wmf"/><Relationship Id="rId1" Type="http://schemas.openxmlformats.org/officeDocument/2006/relationships/oleObject" Target="../embeddings/oleObject49.bin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51.bin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53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55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8.wmf"/><Relationship Id="rId7" Type="http://schemas.openxmlformats.org/officeDocument/2006/relationships/oleObject" Target="../embeddings/oleObject60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75.wmf"/><Relationship Id="rId10" Type="http://schemas.openxmlformats.org/officeDocument/2006/relationships/vmlDrawing" Target="../drawings/vmlDrawing30.vml"/><Relationship Id="rId1" Type="http://schemas.openxmlformats.org/officeDocument/2006/relationships/oleObject" Target="../embeddings/oleObject57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31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61.bin"/><Relationship Id="rId1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0.wmf"/><Relationship Id="rId7" Type="http://schemas.openxmlformats.org/officeDocument/2006/relationships/oleObject" Target="../embeddings/oleObject65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37.wmf"/><Relationship Id="rId10" Type="http://schemas.openxmlformats.org/officeDocument/2006/relationships/vmlDrawing" Target="../drawings/vmlDrawing32.vml"/><Relationship Id="rId1" Type="http://schemas.openxmlformats.org/officeDocument/2006/relationships/oleObject" Target="../embeddings/oleObject62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3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67.bin"/><Relationship Id="rId3" Type="http://schemas.openxmlformats.org/officeDocument/2006/relationships/image" Target="../media/image49.wmf"/><Relationship Id="rId2" Type="http://schemas.openxmlformats.org/officeDocument/2006/relationships/image" Target="../media/image14.wmf"/><Relationship Id="rId1" Type="http://schemas.openxmlformats.org/officeDocument/2006/relationships/oleObject" Target="../embeddings/oleObject6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4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2.wmf"/><Relationship Id="rId2" Type="http://schemas.openxmlformats.org/officeDocument/2006/relationships/oleObject" Target="../embeddings/oleObject68.bin"/><Relationship Id="rId1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3.GI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4.wmf"/><Relationship Id="rId1" Type="http://schemas.openxmlformats.org/officeDocument/2006/relationships/oleObject" Target="../embeddings/oleObject6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70.bin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74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73.bin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76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75.bin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9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78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77.bin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0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79.bin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1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82.bin"/><Relationship Id="rId2" Type="http://schemas.openxmlformats.org/officeDocument/2006/relationships/image" Target="../media/image74.wmf"/><Relationship Id="rId1" Type="http://schemas.openxmlformats.org/officeDocument/2006/relationships/oleObject" Target="../embeddings/oleObject81.bin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83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68.wmf"/><Relationship Id="rId1" Type="http://schemas.openxmlformats.org/officeDocument/2006/relationships/oleObject" Target="../embeddings/oleObject85.bin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87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5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1.wmf"/><Relationship Id="rId3" Type="http://schemas.openxmlformats.org/officeDocument/2006/relationships/oleObject" Target="../embeddings/oleObject90.bin"/><Relationship Id="rId2" Type="http://schemas.openxmlformats.org/officeDocument/2006/relationships/image" Target="../media/image100.wmf"/><Relationship Id="rId1" Type="http://schemas.openxmlformats.org/officeDocument/2006/relationships/oleObject" Target="../embeddings/oleObject89.bin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2146" y="815881"/>
            <a:ext cx="8134672" cy="1728191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0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2005" y="3236595"/>
            <a:ext cx="7541260" cy="2936875"/>
          </a:xfrm>
        </p:spPr>
        <p:txBody>
          <a:bodyPr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28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电话：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http://10.71.45.100/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ftp://stu:stu@10.78.18.201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2020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9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21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1936" y="2406963"/>
            <a:ext cx="8280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36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4.EDA</a:t>
            </a:r>
            <a:r>
              <a:rPr lang="zh-CN" altLang="zh-CN" sz="36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实验平台与实验环境运用</a:t>
            </a:r>
            <a:endParaRPr lang="en-US" altLang="zh-CN" sz="36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电路图每条导线标名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15365" y="1600200"/>
          <a:ext cx="7112000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172450" imgH="5200650" progId="Paint.Picture">
                  <p:embed/>
                </p:oleObj>
              </mc:Choice>
              <mc:Fallback>
                <p:oleObj name="" r:id="rId1" imgW="8172450" imgH="5200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5365" y="1600200"/>
                        <a:ext cx="7112000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：解决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分析楼道灯的事件行为，</a:t>
            </a:r>
            <a:r>
              <a:rPr lang="zh-CN" altLang="en-US" sz="2400" dirty="0" smtClean="0"/>
              <a:t>用</a:t>
            </a:r>
            <a:r>
              <a:rPr lang="zh-CN" altLang="en-US" sz="2400" dirty="0"/>
              <a:t>时序</a:t>
            </a:r>
            <a:r>
              <a:rPr lang="zh-CN" altLang="en-US" sz="2400" dirty="0" smtClean="0"/>
              <a:t>电路</a:t>
            </a:r>
            <a:r>
              <a:rPr lang="zh-CN" altLang="en-US" sz="2400" dirty="0"/>
              <a:t>实现，</a:t>
            </a:r>
            <a:r>
              <a:rPr lang="zh-CN" altLang="en-US" sz="2400" dirty="0" smtClean="0"/>
              <a:t>用按钮开关作为</a:t>
            </a:r>
            <a:r>
              <a:rPr lang="zh-CN" altLang="en-US" sz="2400" dirty="0"/>
              <a:t>电路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输入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3 </a:t>
            </a:r>
            <a:r>
              <a:rPr lang="zh-CN" altLang="en-US" sz="2400" dirty="0"/>
              <a:t>，电路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输出</a:t>
            </a:r>
            <a:r>
              <a:rPr lang="zh-CN" altLang="en-US" sz="2400" dirty="0"/>
              <a:t>为 </a:t>
            </a:r>
            <a:r>
              <a:rPr lang="en-US" altLang="zh-CN" sz="2400" i="1" dirty="0"/>
              <a:t>F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变量赋值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开关按下为</a:t>
            </a:r>
            <a:r>
              <a:rPr lang="en-US" altLang="zh-CN" sz="2400" dirty="0"/>
              <a:t>1</a:t>
            </a:r>
            <a:r>
              <a:rPr lang="zh-CN" altLang="en-US" sz="2400" dirty="0"/>
              <a:t>，弹起为</a:t>
            </a:r>
            <a:r>
              <a:rPr lang="en-US" altLang="zh-CN" sz="2400" dirty="0"/>
              <a:t>0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输出灯亮为</a:t>
            </a:r>
            <a:r>
              <a:rPr lang="en-US" altLang="zh-CN" sz="2400" dirty="0"/>
              <a:t>1</a:t>
            </a:r>
            <a:r>
              <a:rPr lang="zh-CN" altLang="en-US" sz="2400" dirty="0"/>
              <a:t>，灯暗为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编写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4464496" cy="540060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`timescale 1ns / 1ps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S1,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S2,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S3,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output wire F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);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C_NUM = 8;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C_MAX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8'hFF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[C_NUM-1:0] count;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[C_NUM-1:0]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初始化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C_MAX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;//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计数最大值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//button pressed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assign </a:t>
            </a: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w=S1^S2^S3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//lamp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F = (count &lt; C_MAX) ? 1'b1 : 1'b0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//&lt;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F=1;=C_MAX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时为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begin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if(w == 1'b1)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0;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else if(count &lt; C_MAX)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//next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count + 1'b1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用</a:t>
            </a:r>
            <a:r>
              <a:rPr lang="en-US" altLang="zh-CN" sz="3200" dirty="0">
                <a:sym typeface="+mn-ea"/>
              </a:rPr>
              <a:t>Verilog</a:t>
            </a:r>
            <a:r>
              <a:rPr lang="zh-CN" altLang="en-US" sz="3200" dirty="0">
                <a:sym typeface="+mn-ea"/>
              </a:rPr>
              <a:t>语言描述电路逻辑功能</a:t>
            </a:r>
            <a:endParaRPr lang="zh-CN" altLang="en-US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要考虑灯延时熄灭，采用按钮开关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以图形方式输入逻辑功能描述</a:t>
            </a:r>
            <a:endParaRPr lang="zh-CN" altLang="en-US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不考虑灯延时熄灭，采用</a:t>
            </a:r>
            <a:r>
              <a:rPr lang="zh-CN" altLang="en-US" sz="3200" dirty="0" smtClean="0"/>
              <a:t>拨动开关</a:t>
            </a:r>
            <a:endParaRPr lang="en-US" altLang="zh-CN" sz="3200" dirty="0" smtClean="0"/>
          </a:p>
          <a:p>
            <a:pPr lvl="1">
              <a:lnSpc>
                <a:spcPct val="150000"/>
              </a:lnSpc>
            </a:pPr>
            <a:endParaRPr lang="zh-CN" altLang="en-US" sz="24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  <a:r>
              <a:rPr lang="en-US" altLang="zh-CN" dirty="0"/>
              <a:t>(1)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ym typeface="+mn-ea"/>
              </a:rPr>
              <a:t>用</a:t>
            </a:r>
            <a:r>
              <a:rPr lang="en-US" altLang="zh-CN" sz="3600" dirty="0">
                <a:sym typeface="+mn-ea"/>
              </a:rPr>
              <a:t>Verilog</a:t>
            </a:r>
            <a:r>
              <a:rPr lang="zh-CN" altLang="en-US" sz="3600" dirty="0">
                <a:sym typeface="+mn-ea"/>
              </a:rPr>
              <a:t>语言描述电路逻辑功能</a:t>
            </a:r>
            <a:endParaRPr lang="zh-CN" altLang="en-US" sz="3600" dirty="0"/>
          </a:p>
          <a:p>
            <a:pPr lvl="1">
              <a:lnSpc>
                <a:spcPct val="150000"/>
              </a:lnSpc>
            </a:pPr>
            <a:r>
              <a:rPr lang="zh-CN" altLang="en-US" sz="3600" dirty="0">
                <a:sym typeface="+mn-ea"/>
              </a:rPr>
              <a:t>要考虑灯延时熄灭，采用按钮开关</a:t>
            </a:r>
            <a:endParaRPr lang="zh-CN" altLang="en-US" sz="3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3600" dirty="0" smtClean="0"/>
          </a:p>
          <a:p>
            <a:pPr lvl="1">
              <a:lnSpc>
                <a:spcPct val="150000"/>
              </a:lnSpc>
            </a:pPr>
            <a:endParaRPr lang="zh-CN" altLang="en-US" sz="36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19256" cy="5400600"/>
          </a:xfrm>
        </p:spPr>
        <p:txBody>
          <a:bodyPr>
            <a:normAutofit lnSpcReduction="10000"/>
          </a:bodyPr>
          <a:lstStyle/>
          <a:p>
            <a:r>
              <a:rPr lang="zh-CN" altLang="en-US" sz="3000" dirty="0"/>
              <a:t>建立楼道控制的工程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LampCtrl_HDL.ise</a:t>
            </a:r>
            <a:endParaRPr lang="en-US" altLang="zh-CN" sz="3000" dirty="0"/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、依次</a:t>
            </a:r>
            <a:r>
              <a:rPr lang="zh-CN" altLang="en-US" sz="2400" dirty="0"/>
              <a:t>点击菜单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File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2400" dirty="0"/>
              <a:t>→ 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Project…</a:t>
            </a:r>
            <a:endParaRPr lang="en-US" altLang="zh-CN" sz="2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、在</a:t>
            </a:r>
            <a:r>
              <a:rPr lang="zh-CN" altLang="en-US" sz="2400" dirty="0"/>
              <a:t>对话框中设置如下：</a:t>
            </a:r>
            <a:endParaRPr lang="en-US" altLang="zh-CN" sz="2400" dirty="0"/>
          </a:p>
          <a:p>
            <a:pPr marL="640080" lvl="2" indent="0">
              <a:lnSpc>
                <a:spcPct val="130000"/>
              </a:lnSpc>
              <a:buClrTx/>
              <a:buNone/>
            </a:pPr>
            <a:r>
              <a:rPr lang="en-US" altLang="zh-CN" sz="2000" dirty="0"/>
              <a:t>Project Name: 		</a:t>
            </a:r>
            <a:r>
              <a:rPr lang="en-US" altLang="zh-CN" sz="2000" dirty="0" err="1">
                <a:solidFill>
                  <a:srgbClr val="0000FF"/>
                </a:solidFill>
              </a:rPr>
              <a:t>LampCtrl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_HDL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30000"/>
              </a:lnSpc>
              <a:buClrTx/>
              <a:buNone/>
            </a:pPr>
            <a:r>
              <a:rPr lang="en-US" altLang="zh-CN" sz="2000" dirty="0"/>
              <a:t>Top-Level Source Type: 	</a:t>
            </a:r>
            <a:r>
              <a:rPr lang="en-US" altLang="zh-CN" sz="2000" dirty="0">
                <a:solidFill>
                  <a:srgbClr val="0000FF"/>
                </a:solidFill>
              </a:rPr>
              <a:t>HDL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、确认后，点击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到设备属性页，设置：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Family:	</a:t>
            </a:r>
            <a:r>
              <a:rPr lang="en-US" altLang="zh-CN" sz="2000" dirty="0">
                <a:solidFill>
                  <a:srgbClr val="0000FF"/>
                </a:solidFill>
              </a:rPr>
              <a:t>Kintex7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Device: 	</a:t>
            </a:r>
            <a:r>
              <a:rPr lang="en-US" altLang="zh-CN" sz="2000" dirty="0">
                <a:solidFill>
                  <a:srgbClr val="0000FF"/>
                </a:solidFill>
              </a:rPr>
              <a:t>XC7K160T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Package: 	</a:t>
            </a:r>
            <a:r>
              <a:rPr lang="en-US" altLang="zh-CN" sz="2000" dirty="0">
                <a:solidFill>
                  <a:srgbClr val="0000FF"/>
                </a:solidFill>
              </a:rPr>
              <a:t>FFG676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Speed: 	</a:t>
            </a:r>
            <a:r>
              <a:rPr lang="en-US" altLang="zh-CN" sz="2000" dirty="0">
                <a:solidFill>
                  <a:srgbClr val="0000FF"/>
                </a:solidFill>
              </a:rPr>
              <a:t>-1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30000"/>
              </a:lnSpc>
              <a:buClrTx/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、确认</a:t>
            </a:r>
            <a:r>
              <a:rPr lang="zh-CN" altLang="en-US" sz="2400" dirty="0"/>
              <a:t>后，一直点击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直到创建工程</a:t>
            </a:r>
            <a:r>
              <a:rPr lang="zh-CN" altLang="en-US" sz="2400" dirty="0" smtClean="0"/>
              <a:t>结束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485"/>
            <a:ext cx="8219440" cy="1133475"/>
          </a:xfrm>
        </p:spPr>
        <p:txBody>
          <a:bodyPr>
            <a:normAutofit lnSpcReduction="10000"/>
          </a:bodyPr>
          <a:lstStyle/>
          <a:p>
            <a:r>
              <a:rPr lang="zh-CN" altLang="en-US" sz="3000" dirty="0"/>
              <a:t>建立楼道控制的工程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LampCtrl_HDL.ise</a:t>
            </a:r>
            <a:endParaRPr lang="en-US" altLang="zh-CN" sz="3000" dirty="0"/>
          </a:p>
          <a:p>
            <a:pPr marL="365760" lvl="1" indent="0">
              <a:lnSpc>
                <a:spcPct val="130000"/>
              </a:lnSpc>
              <a:buClrTx/>
              <a:buNone/>
            </a:pPr>
            <a:endParaRPr lang="zh-CN" altLang="en-US" sz="2400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231140" y="1838960"/>
          <a:ext cx="5398135" cy="4874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010275" imgH="5429250" progId="Paint.Picture">
                  <p:embed/>
                </p:oleObj>
              </mc:Choice>
              <mc:Fallback>
                <p:oleObj name="" r:id="rId1" imgW="6010275" imgH="5429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838960"/>
                        <a:ext cx="5398135" cy="4874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035" y="1838960"/>
            <a:ext cx="5512435" cy="498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创建</a:t>
            </a:r>
            <a:r>
              <a:rPr lang="en-US" altLang="zh-CN" sz="2800" dirty="0"/>
              <a:t>Verilog </a:t>
            </a:r>
            <a:r>
              <a:rPr lang="zh-CN" altLang="en-US" sz="2800" dirty="0"/>
              <a:t>输入源文件 </a:t>
            </a:r>
            <a:r>
              <a:rPr lang="en-US" altLang="zh-CN" sz="2800" dirty="0" err="1" smtClean="0"/>
              <a:t>LampCtrl.v</a:t>
            </a:r>
            <a:endParaRPr lang="en-US" altLang="zh-CN" sz="2800" dirty="0" smtClean="0"/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 smtClean="0"/>
              <a:t>1</a:t>
            </a:r>
            <a:r>
              <a:rPr lang="zh-CN" altLang="en-US" sz="2200" dirty="0" smtClean="0"/>
              <a:t>、在</a:t>
            </a:r>
            <a:r>
              <a:rPr lang="en-US" altLang="zh-CN" sz="2200" dirty="0"/>
              <a:t>Sources </a:t>
            </a:r>
            <a:r>
              <a:rPr lang="zh-CN" altLang="en-US" sz="2200" dirty="0"/>
              <a:t>窗口空白处的右键菜单中选择</a:t>
            </a:r>
            <a:r>
              <a:rPr lang="en-US" altLang="zh-CN" sz="22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2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 smtClean="0"/>
              <a:t>2</a:t>
            </a:r>
            <a:r>
              <a:rPr lang="zh-CN" altLang="en-US" sz="2200" dirty="0" smtClean="0"/>
              <a:t>、在</a:t>
            </a:r>
            <a:r>
              <a:rPr lang="zh-CN" altLang="en-US" sz="2200" dirty="0"/>
              <a:t>新建源文件向导中选择源类型</a:t>
            </a:r>
            <a:r>
              <a:rPr lang="zh-CN" altLang="en-US" sz="2200" dirty="0" smtClean="0"/>
              <a:t>为</a:t>
            </a:r>
            <a:r>
              <a:rPr lang="en-US" altLang="zh-CN" sz="2200" dirty="0" smtClean="0"/>
              <a:t>V</a:t>
            </a:r>
            <a:r>
              <a:rPr lang="en-US" altLang="zh-CN" sz="2200" dirty="0" smtClean="0">
                <a:solidFill>
                  <a:srgbClr val="0000FF"/>
                </a:solidFill>
              </a:rPr>
              <a:t>erilog </a:t>
            </a:r>
            <a:r>
              <a:rPr lang="en-US" altLang="zh-CN" sz="2200" dirty="0">
                <a:solidFill>
                  <a:srgbClr val="0000FF"/>
                </a:solidFill>
              </a:rPr>
              <a:t>Module</a:t>
            </a:r>
            <a:r>
              <a:rPr lang="zh-CN" altLang="en-US" sz="2200" dirty="0"/>
              <a:t>，输入</a:t>
            </a:r>
            <a:r>
              <a:rPr lang="zh-CN" altLang="en-US" sz="2200" dirty="0" smtClean="0"/>
              <a:t>文件名</a:t>
            </a:r>
            <a:r>
              <a:rPr lang="en-US" altLang="zh-CN" sz="2200" dirty="0" err="1" smtClean="0"/>
              <a:t>L</a:t>
            </a:r>
            <a:r>
              <a:rPr lang="en-US" altLang="zh-CN" sz="2200" dirty="0" err="1" smtClean="0">
                <a:solidFill>
                  <a:srgbClr val="0000FF"/>
                </a:solidFill>
              </a:rPr>
              <a:t>ampCtrl</a:t>
            </a:r>
            <a:r>
              <a:rPr lang="zh-CN" altLang="en-US" sz="2200" dirty="0" smtClean="0"/>
              <a:t>，</a:t>
            </a:r>
            <a:r>
              <a:rPr lang="zh-CN" altLang="en-US" sz="2200" dirty="0"/>
              <a:t>勾选</a:t>
            </a:r>
            <a:r>
              <a:rPr lang="en-US" altLang="zh-CN" sz="2200" dirty="0">
                <a:solidFill>
                  <a:srgbClr val="0000FF"/>
                </a:solidFill>
              </a:rPr>
              <a:t>Add to Project</a:t>
            </a:r>
            <a:endParaRPr lang="en-US" altLang="zh-CN" sz="22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20000"/>
              </a:lnSpc>
              <a:buClrTx/>
              <a:buNone/>
            </a:pPr>
            <a:r>
              <a:rPr lang="en-US" altLang="zh-CN" sz="2200" dirty="0" smtClean="0"/>
              <a:t>3</a:t>
            </a:r>
            <a:r>
              <a:rPr lang="zh-CN" altLang="en-US" sz="2200" dirty="0" smtClean="0"/>
              <a:t>、连续</a:t>
            </a:r>
            <a:r>
              <a:rPr lang="zh-CN" altLang="en-US" sz="2200" dirty="0"/>
              <a:t>点击</a:t>
            </a:r>
            <a:r>
              <a:rPr lang="en-US" altLang="zh-CN" sz="22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2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，</a:t>
            </a:r>
            <a:r>
              <a:rPr lang="zh-CN" altLang="en-US" sz="2200" dirty="0" smtClean="0"/>
              <a:t>直到</a:t>
            </a:r>
            <a:r>
              <a:rPr lang="en-US" altLang="zh-CN" sz="22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200" dirty="0" smtClean="0"/>
              <a:t>。</a:t>
            </a:r>
            <a:endParaRPr lang="en-US" altLang="zh-CN" sz="2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695" y="3702809"/>
            <a:ext cx="4623991" cy="314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231140" y="3702685"/>
          <a:ext cx="405701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6638925" imgH="4924425" progId="Paint.Picture">
                  <p:embed/>
                </p:oleObj>
              </mc:Choice>
              <mc:Fallback>
                <p:oleObj name="" r:id="rId2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140" y="3702685"/>
                        <a:ext cx="405701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727950" cy="954405"/>
          </a:xfrm>
        </p:spPr>
        <p:txBody>
          <a:bodyPr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</a:t>
            </a:r>
            <a:r>
              <a:rPr lang="en-US" altLang="zh-CN" dirty="0" smtClean="0">
                <a:sym typeface="+mn-ea"/>
              </a:rPr>
              <a:t>(2)</a:t>
            </a:r>
            <a:endParaRPr lang="en-US" altLang="zh-CN" dirty="0" smtClean="0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23825" y="1196975"/>
          <a:ext cx="3922395" cy="266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86450" imgH="4238625" progId="Paint.Picture">
                  <p:embed/>
                </p:oleObj>
              </mc:Choice>
              <mc:Fallback>
                <p:oleObj name="" r:id="rId1" imgW="5886450" imgH="4238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3825" y="1196975"/>
                        <a:ext cx="3922395" cy="2661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339590" y="1196975"/>
          <a:ext cx="4072255" cy="252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5876925" imgH="4238625" progId="Paint.Picture">
                  <p:embed/>
                </p:oleObj>
              </mc:Choice>
              <mc:Fallback>
                <p:oleObj name="" r:id="rId3" imgW="5876925" imgH="4238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39590" y="1196975"/>
                        <a:ext cx="4072255" cy="2526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90855" y="3914140"/>
          <a:ext cx="7643495" cy="282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391400" imgH="6572250" progId="Paint.Picture">
                  <p:embed/>
                </p:oleObj>
              </mc:Choice>
              <mc:Fallback>
                <p:oleObj name="" r:id="rId5" imgW="7391400" imgH="65722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855" y="3914140"/>
                        <a:ext cx="7643495" cy="2820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模拟时的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4464496" cy="540060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`timescale 1ns / 1ps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S1,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S2,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S3,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output wire F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);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C_NUM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8;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C_MAX = 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8'hFF;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[C_NUM-1:0] count;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[C_NUM-1:0]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初始化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 = C_MAX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;//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计数最大值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//button pressed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w=S1^S2^S3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//lamp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F = (count &lt; C_MAX) ? 1'b1 : 1'b0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//count&lt;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最大值时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F=1;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//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count=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C_MAX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时为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begin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if(w == 1'b1)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0;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else if(count &lt; C_MAX)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//next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count + 1'b1;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8655" y="1089660"/>
            <a:ext cx="183134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>
                <a:solidFill>
                  <a:schemeClr val="accent2">
                    <a:lumMod val="75000"/>
                  </a:schemeClr>
                </a:solidFill>
              </a:rPr>
              <a:t>COPY CODE</a:t>
            </a:r>
            <a:r>
              <a:rPr lang="zh-CN" altLang="en-US" sz="2600">
                <a:solidFill>
                  <a:schemeClr val="accent2">
                    <a:lumMod val="75000"/>
                  </a:schemeClr>
                </a:solidFill>
              </a:rPr>
              <a:t>有很多乱码，语法无法识别，请安装</a:t>
            </a:r>
            <a:r>
              <a:rPr lang="en-US" altLang="zh-CN" sz="2600">
                <a:solidFill>
                  <a:schemeClr val="accent2">
                    <a:lumMod val="75000"/>
                  </a:schemeClr>
                </a:solidFill>
              </a:rPr>
              <a:t>Notepad</a:t>
            </a:r>
            <a:r>
              <a:rPr lang="zh-CN" altLang="en-US" sz="2600">
                <a:solidFill>
                  <a:schemeClr val="accent2">
                    <a:lumMod val="75000"/>
                  </a:schemeClr>
                </a:solidFill>
              </a:rPr>
              <a:t>或</a:t>
            </a:r>
            <a:r>
              <a:rPr lang="en-US" altLang="zh-CN" sz="2600">
                <a:solidFill>
                  <a:schemeClr val="accent2">
                    <a:lumMod val="75000"/>
                  </a:schemeClr>
                </a:solidFill>
              </a:rPr>
              <a:t>Ultraedit</a:t>
            </a:r>
            <a:endParaRPr lang="en-US" altLang="zh-CN" sz="260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  <p:graphicFrame>
        <p:nvGraphicFramePr>
          <p:cNvPr id="5" name="对象 4"/>
          <p:cNvGraphicFramePr/>
          <p:nvPr/>
        </p:nvGraphicFramePr>
        <p:xfrm>
          <a:off x="4679315" y="2210435"/>
          <a:ext cx="3503930" cy="28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2581275" imgH="2247900" progId="Paint.Picture">
                  <p:embed/>
                </p:oleObj>
              </mc:Choice>
              <mc:Fallback>
                <p:oleObj name="" r:id="rId1" imgW="2581275" imgH="22479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679315" y="2210435"/>
                        <a:ext cx="3503930" cy="285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编写</a:t>
            </a:r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271270"/>
            <a:ext cx="8455660" cy="135699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  • 非阻塞(non-blocking) 赋值语句(b&lt;= a)    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• 阻塞(blocking) 赋值语句(b = a)  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9120" y="2707640"/>
            <a:ext cx="41636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sz="2800">
                <a:sym typeface="+mn-ea"/>
              </a:rPr>
              <a:t>always @(posedge clk)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begin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a&lt;=b;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b&lt;=a;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end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4785360" y="2897505"/>
            <a:ext cx="36633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sz="2800">
                <a:sym typeface="+mn-ea"/>
              </a:rPr>
              <a:t>always @(posedge clk)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begin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a=b;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b=a;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end</a:t>
            </a:r>
            <a:endParaRPr lang="zh-CN" altLang="en-US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输入</a:t>
            </a:r>
            <a:r>
              <a:rPr lang="zh-CN" altLang="en-US" sz="2800" dirty="0"/>
              <a:t>楼道灯控</a:t>
            </a:r>
            <a:r>
              <a:rPr lang="zh-CN" altLang="en-US" sz="2800" dirty="0" smtClean="0"/>
              <a:t>逻辑电路</a:t>
            </a:r>
            <a:r>
              <a:rPr lang="en-US" altLang="zh-CN" sz="2800" dirty="0" smtClean="0"/>
              <a:t>Verilog HDL</a:t>
            </a:r>
            <a:r>
              <a:rPr lang="zh-CN" altLang="en-US" sz="2800" dirty="0" smtClean="0"/>
              <a:t>代码</a:t>
            </a:r>
            <a:endParaRPr lang="en-US" altLang="zh-CN" sz="28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、在源代码编辑器，输入代码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、检查</a:t>
            </a:r>
            <a:r>
              <a:rPr lang="zh-CN" altLang="en-US" sz="2400" dirty="0"/>
              <a:t>输入代码的语法规则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并</a:t>
            </a:r>
            <a:r>
              <a:rPr lang="zh-CN" altLang="en-US" sz="2400" dirty="0"/>
              <a:t>排除输入错误</a:t>
            </a: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、延时时间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endParaRPr lang="en-US" altLang="zh-CN" sz="2400" dirty="0"/>
          </a:p>
          <a:p>
            <a:pPr marL="365760" lvl="1" indent="0">
              <a:lnSpc>
                <a:spcPct val="110000"/>
              </a:lnSpc>
              <a:buClrTx/>
              <a:buNone/>
            </a:pP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、仿真延时时间</a:t>
            </a:r>
            <a:endParaRPr lang="en-US" altLang="zh-CN" sz="2400" dirty="0" smtClean="0"/>
          </a:p>
          <a:p>
            <a:pPr marL="365760" lvl="1" indent="0">
              <a:lnSpc>
                <a:spcPct val="110000"/>
              </a:lnSpc>
              <a:buClrTx/>
              <a:buNone/>
            </a:pPr>
            <a:r>
              <a:rPr lang="en-US" altLang="zh-CN" sz="2400" dirty="0"/>
              <a:t> </a:t>
            </a:r>
            <a:endParaRPr lang="zh-CN" altLang="en-US" sz="2400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78" y="1916832"/>
            <a:ext cx="2958991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15616" y="3864924"/>
          <a:ext cx="4279598" cy="900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公式" r:id="rId2" imgW="46329600" imgH="9753600" progId="Equation.3">
                  <p:embed/>
                </p:oleObj>
              </mc:Choice>
              <mc:Fallback>
                <p:oleObj name="公式" r:id="rId2" imgW="46329600" imgH="9753600" progId="Equation.3">
                  <p:embed/>
                  <p:pic>
                    <p:nvPicPr>
                      <p:cNvPr id="0" name="图片 11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3864924"/>
                        <a:ext cx="4279598" cy="900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27584" y="5370860"/>
          <a:ext cx="47863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公式" r:id="rId4" imgW="51816000" imgH="5486400" progId="Equation.3">
                  <p:embed/>
                </p:oleObj>
              </mc:Choice>
              <mc:Fallback>
                <p:oleObj name="公式" r:id="rId4" imgW="51816000" imgH="54864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370860"/>
                        <a:ext cx="47863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13775" cy="954405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Verilog</a:t>
            </a:r>
            <a:r>
              <a:rPr lang="zh-CN" altLang="en-US" sz="3600" dirty="0" smtClean="0"/>
              <a:t>代码输入</a:t>
            </a:r>
            <a:r>
              <a:rPr lang="zh-CN" altLang="en-US" sz="3600" dirty="0"/>
              <a:t>逻辑功能</a:t>
            </a:r>
            <a:r>
              <a:rPr lang="zh-CN" altLang="en-US" sz="3600" dirty="0" smtClean="0"/>
              <a:t>描述（</a:t>
            </a:r>
            <a:r>
              <a:rPr lang="en-US" altLang="zh-CN" sz="3600" dirty="0" smtClean="0"/>
              <a:t>4</a:t>
            </a:r>
            <a:r>
              <a:rPr lang="zh-CN" altLang="en-US" sz="3600" dirty="0" smtClean="0"/>
              <a:t>）</a:t>
            </a:r>
            <a:r>
              <a:rPr lang="zh-CN" altLang="en-US" sz="3600" dirty="0" smtClean="0">
                <a:solidFill>
                  <a:srgbClr val="FF0000"/>
                </a:solidFill>
              </a:rPr>
              <a:t>非必</a:t>
            </a:r>
            <a:endParaRPr lang="zh-CN" alt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楼道控制电路代码的</a:t>
            </a:r>
            <a:r>
              <a:rPr lang="zh-CN" altLang="en-US" sz="2800" dirty="0" smtClean="0"/>
              <a:t>综合</a:t>
            </a:r>
            <a:endParaRPr lang="en-US" altLang="zh-CN" sz="2800" dirty="0" smtClean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、在</a:t>
            </a:r>
            <a:r>
              <a:rPr lang="en-US" altLang="zh-CN" sz="2000" dirty="0" smtClean="0"/>
              <a:t>Sources</a:t>
            </a:r>
            <a:r>
              <a:rPr lang="zh-CN" altLang="en-US" sz="2000" dirty="0"/>
              <a:t>窗口选中</a:t>
            </a:r>
            <a:r>
              <a:rPr lang="zh-CN" altLang="en-US" sz="2000" dirty="0" smtClean="0"/>
              <a:t>文件</a:t>
            </a:r>
            <a:r>
              <a:rPr lang="en-US" altLang="zh-CN" sz="200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LampCtrl.v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、在</a:t>
            </a:r>
            <a:r>
              <a:rPr lang="en-US" altLang="zh-CN" sz="2000" dirty="0"/>
              <a:t>Processes</a:t>
            </a:r>
            <a:r>
              <a:rPr lang="zh-CN" altLang="en-US" sz="2000" dirty="0"/>
              <a:t>窗口运行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Synthesis XST</a:t>
            </a:r>
            <a:r>
              <a:rPr lang="en-US" altLang="zh-CN" sz="2000" dirty="0"/>
              <a:t> → 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View RTL Schematic</a:t>
            </a:r>
            <a:endParaRPr lang="en-US" altLang="zh-CN" sz="2000" dirty="0"/>
          </a:p>
          <a:p>
            <a:pPr marL="365760" lvl="1" indent="0">
              <a:lnSpc>
                <a:spcPct val="110000"/>
              </a:lnSpc>
              <a:spcBef>
                <a:spcPts val="1200"/>
              </a:spcBef>
              <a:buClrTx/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、检查</a:t>
            </a:r>
            <a:r>
              <a:rPr lang="zh-CN" altLang="en-US" sz="2000" dirty="0"/>
              <a:t>综合的电路结构是否与设计目标一致</a:t>
            </a:r>
            <a:endParaRPr lang="zh-CN" altLang="en-US" sz="2000" dirty="0"/>
          </a:p>
          <a:p>
            <a:endParaRPr lang="zh-CN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08" y="3300576"/>
            <a:ext cx="6480720" cy="350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785735" cy="954405"/>
          </a:xfrm>
        </p:spPr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779780" y="1196975"/>
          <a:ext cx="5974080" cy="5003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8848725" imgH="8020050" progId="Paint.Picture">
                  <p:embed/>
                </p:oleObj>
              </mc:Choice>
              <mc:Fallback>
                <p:oleObj name="" r:id="rId2" imgW="8848725" imgH="802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780" y="1196975"/>
                        <a:ext cx="5974080" cy="5003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41640" cy="954405"/>
          </a:xfrm>
        </p:spPr>
        <p:txBody>
          <a:bodyPr>
            <a:normAutofit fontScale="90000"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</a:t>
            </a:r>
            <a:br>
              <a:rPr lang="zh-CN" altLang="en-US"/>
            </a:b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287020" y="1318260"/>
          <a:ext cx="6871335" cy="485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8571865" imgH="8191500" progId="Paint.Picture">
                  <p:embed/>
                </p:oleObj>
              </mc:Choice>
              <mc:Fallback>
                <p:oleObj name="" r:id="rId1" imgW="8571865" imgH="8191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7020" y="1318260"/>
                        <a:ext cx="6871335" cy="485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698615" y="1994535"/>
          <a:ext cx="2386965" cy="3093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5715000" imgH="7086600" progId="Paint.Picture">
                  <p:embed/>
                </p:oleObj>
              </mc:Choice>
              <mc:Fallback>
                <p:oleObj name="" r:id="rId3" imgW="5715000" imgH="70866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8615" y="1994535"/>
                        <a:ext cx="2386965" cy="3093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 copy of Source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46405" y="1761490"/>
          <a:ext cx="3408680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505325" imgH="5981700" progId="Paint.Picture">
                  <p:embed/>
                </p:oleObj>
              </mc:Choice>
              <mc:Fallback>
                <p:oleObj name="" r:id="rId1" imgW="4505325" imgH="5981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6405" y="1761490"/>
                        <a:ext cx="3408680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31140" y="1276985"/>
            <a:ext cx="663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Sources </a:t>
            </a:r>
            <a:r>
              <a:rPr lang="zh-CN" altLang="en-US" dirty="0">
                <a:sym typeface="+mn-ea"/>
              </a:rPr>
              <a:t>窗口空白处的右键菜单中选择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  <a:sym typeface="+mn-ea"/>
              </a:rPr>
              <a:t>Add copy of  Source</a:t>
            </a:r>
            <a:endParaRPr lang="zh-CN" altLang="en-US"/>
          </a:p>
        </p:txBody>
      </p:sp>
      <p:graphicFrame>
        <p:nvGraphicFramePr>
          <p:cNvPr id="7" name="对象 6"/>
          <p:cNvGraphicFramePr/>
          <p:nvPr/>
        </p:nvGraphicFramePr>
        <p:xfrm>
          <a:off x="4462145" y="1645285"/>
          <a:ext cx="4094480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124825" imgH="7467600" progId="Paint.Picture">
                  <p:embed/>
                </p:oleObj>
              </mc:Choice>
              <mc:Fallback>
                <p:oleObj name="" r:id="rId3" imgW="81248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145" y="1645285"/>
                        <a:ext cx="4094480" cy="494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建立基准测试波形文件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LampCtrl_sim.tbw</a:t>
            </a:r>
            <a:endParaRPr lang="en-US" altLang="zh-CN" sz="3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、在</a:t>
            </a:r>
            <a:r>
              <a:rPr lang="zh-CN" altLang="en-US" sz="2000" dirty="0"/>
              <a:t>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Verilog Test Fixture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LampCtrl_sim.v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044" y="3789040"/>
            <a:ext cx="4434161" cy="2991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231140" y="3788410"/>
          <a:ext cx="4057015" cy="289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6638925" imgH="4924425" progId="Paint.Picture">
                  <p:embed/>
                </p:oleObj>
              </mc:Choice>
              <mc:Fallback>
                <p:oleObj name="" r:id="rId2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140" y="3788410"/>
                        <a:ext cx="4057015" cy="2898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911465" cy="954405"/>
          </a:xfrm>
        </p:spPr>
        <p:txBody>
          <a:bodyPr>
            <a:normAutofit fontScale="90000"/>
          </a:bodyPr>
          <a:p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测试波形文件LampCtrl_sim.v到时哪里去了？</a:t>
            </a:r>
            <a:endParaRPr lang="en-US" altLang="zh-CN" sz="3200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83540" y="2106295"/>
          <a:ext cx="5219700" cy="430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886950" imgH="8572500" progId="Paint.Picture">
                  <p:embed/>
                </p:oleObj>
              </mc:Choice>
              <mc:Fallback>
                <p:oleObj name="" r:id="rId1" imgW="9886950" imgH="85725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3540" y="2106295"/>
                        <a:ext cx="5219700" cy="430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83540" y="1245870"/>
            <a:ext cx="57905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00" b="1">
                <a:solidFill>
                  <a:schemeClr val="accent2">
                    <a:lumMod val="75000"/>
                  </a:schemeClr>
                </a:solidFill>
              </a:rPr>
              <a:t>建了测试文件后，同学们要想一下如何在</a:t>
            </a:r>
            <a:r>
              <a:rPr lang="en-US" altLang="zh-CN" sz="2500" b="1">
                <a:solidFill>
                  <a:schemeClr val="accent2">
                    <a:lumMod val="75000"/>
                  </a:schemeClr>
                </a:solidFill>
              </a:rPr>
              <a:t>Design</a:t>
            </a:r>
            <a:r>
              <a:rPr lang="zh-CN" altLang="en-US" sz="2500" b="1">
                <a:solidFill>
                  <a:schemeClr val="accent2">
                    <a:lumMod val="75000"/>
                  </a:schemeClr>
                </a:solidFill>
              </a:rPr>
              <a:t>窗口找到</a:t>
            </a:r>
            <a:r>
              <a:rPr lang="en-US" altLang="zh-CN" sz="2500" b="1" dirty="0" smtClean="0">
                <a:solidFill>
                  <a:schemeClr val="accent2">
                    <a:lumMod val="75000"/>
                  </a:schemeClr>
                </a:solidFill>
                <a:sym typeface="+mn-ea"/>
              </a:rPr>
              <a:t>LampCtrl_sim.v</a:t>
            </a:r>
            <a:r>
              <a:rPr lang="zh-CN" altLang="en-US" sz="2500" b="1" dirty="0" smtClean="0">
                <a:solidFill>
                  <a:schemeClr val="accent2">
                    <a:lumMod val="75000"/>
                  </a:schemeClr>
                </a:solidFill>
                <a:sym typeface="+mn-ea"/>
              </a:rPr>
              <a:t>文件。</a:t>
            </a:r>
            <a:endParaRPr lang="zh-CN" altLang="en-US" sz="2500" b="1" dirty="0" smtClean="0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110490"/>
            <a:ext cx="7041515" cy="1086485"/>
          </a:xfrm>
        </p:spPr>
        <p:txBody>
          <a:bodyPr>
            <a:normAutofit fontScale="90000"/>
          </a:bodyPr>
          <a:p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Design窗口有两个View:</a:t>
            </a:r>
            <a:br>
              <a:rPr lang="en-US" altLang="zh-CN" sz="3200" dirty="0" smtClean="0">
                <a:solidFill>
                  <a:srgbClr val="FF0000"/>
                </a:solidFill>
                <a:sym typeface="+mn-ea"/>
              </a:rPr>
            </a:br>
            <a:r>
              <a:rPr lang="en-US" altLang="zh-CN" sz="3200" dirty="0" smtClean="0">
                <a:solidFill>
                  <a:srgbClr val="FF0000"/>
                </a:solidFill>
                <a:sym typeface="+mn-ea"/>
              </a:rPr>
              <a:t>Implementation,Simulation</a:t>
            </a:r>
            <a:endParaRPr lang="en-US" altLang="zh-CN" sz="3200" b="1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02895" y="1666240"/>
          <a:ext cx="6861810" cy="498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906000" imgH="6534150" progId="Paint.Picture">
                  <p:embed/>
                </p:oleObj>
              </mc:Choice>
              <mc:Fallback>
                <p:oleObj name="" r:id="rId1" imgW="9906000" imgH="6534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1666240"/>
                        <a:ext cx="6861810" cy="4989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19735" y="1304290"/>
            <a:ext cx="7004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LampCtrl_sim.v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是测试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波形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程序，必须在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Simulation  View</a:t>
            </a:r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中查找</a:t>
            </a:r>
            <a:endParaRPr lang="zh-CN" altLang="en-US" b="1" dirty="0" smtClean="0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仿真</a:t>
            </a:r>
            <a:r>
              <a:rPr lang="zh-CN" altLang="en-US" sz="2800" dirty="0"/>
              <a:t>激励输入</a:t>
            </a:r>
            <a:r>
              <a:rPr lang="zh-CN" altLang="en-US" sz="2800" dirty="0" smtClean="0"/>
              <a:t>波形</a:t>
            </a:r>
            <a:endParaRPr lang="en-US" altLang="zh-CN" sz="2800" dirty="0" smtClean="0"/>
          </a:p>
          <a:p>
            <a:pPr marL="365760" lvl="1" indent="0">
              <a:lnSpc>
                <a:spcPct val="150000"/>
              </a:lnSpc>
              <a:spcBef>
                <a:spcPts val="600"/>
              </a:spcBef>
              <a:buClrTx/>
              <a:buNone/>
            </a:pPr>
            <a:r>
              <a:rPr lang="zh-CN" altLang="en-US" sz="2000" dirty="0" smtClean="0"/>
              <a:t>为</a:t>
            </a:r>
            <a:r>
              <a:rPr lang="zh-CN" altLang="en-US" sz="2000" dirty="0"/>
              <a:t>便于仿真，</a:t>
            </a:r>
            <a:r>
              <a:rPr lang="zh-CN" altLang="en-US" sz="2000" dirty="0" smtClean="0"/>
              <a:t>将</a:t>
            </a:r>
            <a:r>
              <a:rPr lang="en-US" altLang="zh-CN" sz="2000" dirty="0" err="1" smtClean="0"/>
              <a:t>LampCtrl.v</a:t>
            </a:r>
            <a:r>
              <a:rPr lang="zh-CN" altLang="en-US" sz="2000" dirty="0" smtClean="0"/>
              <a:t>代码</a:t>
            </a:r>
            <a:r>
              <a:rPr lang="zh-CN" altLang="en-US" sz="2000" dirty="0"/>
              <a:t>中计数器位数改成</a:t>
            </a:r>
            <a:r>
              <a:rPr lang="en-US" altLang="zh-CN" sz="2000" dirty="0"/>
              <a:t>8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endParaRPr lang="zh-CN" altLang="en-US" sz="2800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395536" y="2420888"/>
            <a:ext cx="4608512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lamp_ctrl_sim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 Inputs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 Outputs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F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4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 Instantiate the Unit Under Test (UUT)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uut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(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);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076056" y="2420888"/>
            <a:ext cx="3960440" cy="44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// Initialize Inputs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</a:t>
            </a:r>
            <a:r>
              <a:rPr lang="en-US" altLang="zh-CN" sz="14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S1 = 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0;S2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0;S3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#600 S1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4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#20 S1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6000 S2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20 S2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6000 S3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20 S3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 begin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10 </a:t>
            </a:r>
            <a:r>
              <a:rPr lang="en-US" altLang="zh-CN" sz="14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0;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#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10 </a:t>
            </a:r>
            <a:r>
              <a:rPr lang="en-US" altLang="zh-CN" sz="14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4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1;</a:t>
            </a:r>
            <a:endParaRPr lang="en-US" altLang="zh-CN" sz="14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	</a:t>
            </a:r>
            <a:endParaRPr lang="en-US" altLang="zh-CN" sz="14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946400" y="2662555"/>
          <a:ext cx="2343150" cy="337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343525" imgH="6715125" progId="Paint.Picture">
                  <p:embed/>
                </p:oleObj>
              </mc:Choice>
              <mc:Fallback>
                <p:oleObj name="" r:id="rId1" imgW="5343525" imgH="67151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6400" y="2662555"/>
                        <a:ext cx="2343150" cy="3373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1100356"/>
            <a:ext cx="8507288" cy="518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熟悉</a:t>
            </a:r>
            <a:r>
              <a:rPr lang="en-US" altLang="zh-CN" sz="2800" dirty="0"/>
              <a:t>Verilog HDL</a:t>
            </a:r>
            <a:r>
              <a:rPr lang="zh-CN" altLang="en-US" sz="2800" dirty="0"/>
              <a:t>语言并能用其建立基本的逻辑部件，在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平台进行输入、编辑、调试、行为与仿真与综合后功能仿真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熟悉</a:t>
            </a:r>
            <a:r>
              <a:rPr lang="zh-CN" altLang="en-US" sz="2800" dirty="0" smtClean="0"/>
              <a:t>掌握</a:t>
            </a:r>
            <a:r>
              <a:rPr lang="en-US" altLang="zh-CN" sz="2800" dirty="0" smtClean="0"/>
              <a:t>SWORD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FPGA</a:t>
            </a:r>
            <a:r>
              <a:rPr lang="zh-CN" altLang="en-US" sz="2800" dirty="0" smtClean="0"/>
              <a:t>开发</a:t>
            </a:r>
            <a:r>
              <a:rPr lang="zh-CN" altLang="en-US" sz="2800" dirty="0"/>
              <a:t>平台，同时在</a:t>
            </a:r>
            <a:r>
              <a:rPr lang="en-US" altLang="zh-CN" sz="2800" dirty="0"/>
              <a:t>ISE</a:t>
            </a:r>
            <a:r>
              <a:rPr lang="zh-CN" altLang="en-US" sz="2800" dirty="0"/>
              <a:t>平台上进行时序约束、引脚约束及映射布线后时序仿真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/>
              <a:t>运用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具将设计验证后的代码下载到实验板上，并在实验板上验证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仿真运行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83870" y="2084705"/>
          <a:ext cx="3659505" cy="466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657725" imgH="6791325" progId="Paint.Picture">
                  <p:embed/>
                </p:oleObj>
              </mc:Choice>
              <mc:Fallback>
                <p:oleObj name="" r:id="rId1" imgW="4657725" imgH="67913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3870" y="2084705"/>
                        <a:ext cx="3659505" cy="466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65125" y="1318895"/>
            <a:ext cx="7902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Design</a:t>
            </a:r>
            <a:r>
              <a:rPr lang="zh-CN" altLang="en-US"/>
              <a:t>窗口选 </a:t>
            </a:r>
            <a:r>
              <a:rPr lang="en-US" altLang="zh-CN"/>
              <a:t>LampCtrl_sim.v</a:t>
            </a:r>
            <a:r>
              <a:rPr lang="zh-CN" altLang="en-US"/>
              <a:t>文件，</a:t>
            </a:r>
            <a:r>
              <a:rPr lang="en-US" altLang="zh-CN"/>
              <a:t>Processes</a:t>
            </a:r>
            <a:r>
              <a:rPr lang="zh-CN" altLang="en-US"/>
              <a:t>窗口双击</a:t>
            </a:r>
            <a:r>
              <a:rPr lang="en-US" altLang="zh-CN"/>
              <a:t>”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Behavioral Check Syntax</a:t>
            </a:r>
            <a:r>
              <a:rPr lang="en-US" altLang="zh-CN"/>
              <a:t>”</a:t>
            </a:r>
            <a:r>
              <a:rPr lang="zh-CN" altLang="en-US"/>
              <a:t>通过后再双击</a:t>
            </a:r>
            <a:r>
              <a:rPr lang="en-US" altLang="zh-CN"/>
              <a:t>“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Simulate Behavioral Model”</a:t>
            </a:r>
            <a:r>
              <a:rPr lang="zh-CN" altLang="en-US"/>
              <a:t>。会打开模拟程序软件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ISim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4788535" y="1964690"/>
          <a:ext cx="3785235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6200775" imgH="6991350" progId="Paint.Picture">
                  <p:embed/>
                </p:oleObj>
              </mc:Choice>
              <mc:Fallback>
                <p:oleObj name="" r:id="rId3" imgW="6200775" imgH="69913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8535" y="1964690"/>
                        <a:ext cx="3785235" cy="466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仿真运行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951990"/>
          <a:ext cx="8550910" cy="384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286490" imgH="3943350" progId="Paint.Picture">
                  <p:embed/>
                </p:oleObj>
              </mc:Choice>
              <mc:Fallback>
                <p:oleObj name="" r:id="rId1" imgW="11286490" imgH="39433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951990"/>
                        <a:ext cx="8550910" cy="384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63550" y="1430020"/>
            <a:ext cx="605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双击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Simulate Behavioral Model”</a:t>
            </a:r>
            <a:r>
              <a:rPr lang="zh-CN" altLang="en-US">
                <a:sym typeface="+mn-ea"/>
              </a:rPr>
              <a:t>打开模拟程序软件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ISim</a:t>
            </a:r>
            <a:r>
              <a:rPr lang="en-US" altLang="zh-CN">
                <a:sym typeface="+mn-ea"/>
              </a:rPr>
              <a:t>”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568952" cy="151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1" y="3140968"/>
            <a:ext cx="80486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13176"/>
            <a:ext cx="78009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7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121285" y="1891665"/>
          <a:ext cx="8869680" cy="190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68100" imgH="2209800" progId="Paint.Picture">
                  <p:embed/>
                </p:oleObj>
              </mc:Choice>
              <mc:Fallback>
                <p:oleObj name="" r:id="rId1" imgW="11468100" imgH="2209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285" y="1891665"/>
                        <a:ext cx="8869680" cy="190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8430" y="3700145"/>
          <a:ext cx="8869045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991090" imgH="2333625" progId="Paint.Picture">
                  <p:embed/>
                </p:oleObj>
              </mc:Choice>
              <mc:Fallback>
                <p:oleObj name="" r:id="rId3" imgW="9991090" imgH="2333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" y="3700145"/>
                        <a:ext cx="8869045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38430" y="528891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430" y="528891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200" y="1196975"/>
            <a:ext cx="701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ISE14.7</a:t>
            </a:r>
            <a:r>
              <a:rPr lang="zh-CN" altLang="zh-CN"/>
              <a:t>模拟运行结果只显示最后</a:t>
            </a:r>
            <a:r>
              <a:rPr lang="en-US" altLang="zh-CN"/>
              <a:t>1NS</a:t>
            </a:r>
            <a:r>
              <a:rPr lang="zh-CN" altLang="en-US"/>
              <a:t>的波形</a:t>
            </a:r>
            <a:r>
              <a:rPr lang="en-US" altLang="zh-CN"/>
              <a:t>,</a:t>
            </a:r>
            <a:r>
              <a:rPr lang="zh-CN" altLang="en-US"/>
              <a:t>所以看不到真实波形。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”Zoom  to Full View”</a:t>
            </a:r>
            <a:r>
              <a:rPr lang="zh-CN" altLang="en-US"/>
              <a:t>（           ）</a:t>
            </a:r>
            <a:r>
              <a:rPr lang="en-US" altLang="zh-CN"/>
              <a:t> </a:t>
            </a:r>
            <a:r>
              <a:rPr lang="zh-CN" altLang="en-US"/>
              <a:t>全屏显示可以看到</a:t>
            </a:r>
            <a:r>
              <a:rPr lang="en-US" altLang="zh-CN"/>
              <a:t>1us</a:t>
            </a:r>
            <a:r>
              <a:rPr lang="zh-CN" altLang="en-US"/>
              <a:t>的全部波形。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166745" y="149542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57175" imgH="228600" progId="Paint.Picture">
                  <p:embed/>
                </p:oleObj>
              </mc:Choice>
              <mc:Fallback>
                <p:oleObj name="" r:id="rId7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6745" y="149542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7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945" y="1091565"/>
            <a:ext cx="8229600" cy="4674870"/>
          </a:xfrm>
        </p:spPr>
        <p:txBody>
          <a:bodyPr/>
          <a:p>
            <a:pPr marL="0" indent="0">
              <a:buNone/>
            </a:pPr>
            <a:r>
              <a:rPr lang="en-US" altLang="zh-CN" sz="2400"/>
              <a:t>Run for the time specified on the toolbar 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(   </a:t>
            </a:r>
            <a:r>
              <a:rPr lang="zh-CN" altLang="en-US" sz="2400"/>
              <a:t>说明：</a:t>
            </a:r>
            <a:r>
              <a:rPr lang="zh-CN" altLang="zh-CN" sz="2400"/>
              <a:t>运行到指定时间</a:t>
            </a:r>
            <a:r>
              <a:rPr lang="en-US" altLang="zh-CN" sz="2400"/>
              <a:t>:</a:t>
            </a:r>
            <a:r>
              <a:rPr lang="zh-CN" altLang="en-US" sz="2400"/>
              <a:t>从当开位置开始到</a:t>
            </a:r>
            <a:r>
              <a:rPr lang="en-US" altLang="zh-CN" sz="2400"/>
              <a:t>”19us”</a:t>
            </a:r>
            <a:r>
              <a:rPr lang="zh-CN" altLang="en-US" sz="2400"/>
              <a:t>）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Restart:</a:t>
            </a:r>
            <a:r>
              <a:rPr lang="zh-CN" altLang="en-US" sz="2400"/>
              <a:t>从</a:t>
            </a:r>
            <a:r>
              <a:rPr lang="en-US" altLang="zh-CN" sz="2400"/>
              <a:t>0us</a:t>
            </a:r>
            <a:r>
              <a:rPr lang="zh-CN" altLang="en-US" sz="2400"/>
              <a:t>开始</a:t>
            </a:r>
            <a:r>
              <a:rPr lang="en-US" altLang="zh-CN" sz="2400"/>
              <a:t>,</a:t>
            </a:r>
            <a:r>
              <a:rPr lang="zh-CN" altLang="en-US" sz="2400"/>
              <a:t>先单击</a:t>
            </a:r>
            <a:r>
              <a:rPr lang="en-US" altLang="zh-CN" sz="2400">
                <a:sym typeface="+mn-ea"/>
              </a:rPr>
              <a:t>Restart</a:t>
            </a:r>
            <a:r>
              <a:rPr lang="en-US" altLang="zh-CN" sz="2400"/>
              <a:t>{  }</a:t>
            </a:r>
            <a:r>
              <a:rPr lang="zh-CN" altLang="en-US" sz="2400"/>
              <a:t>再分别单击    </a:t>
            </a:r>
            <a:endParaRPr lang="en-US" altLang="zh-CN" sz="2400"/>
          </a:p>
        </p:txBody>
      </p:sp>
      <p:graphicFrame>
        <p:nvGraphicFramePr>
          <p:cNvPr id="4" name="对象 3"/>
          <p:cNvGraphicFramePr/>
          <p:nvPr/>
        </p:nvGraphicFramePr>
        <p:xfrm>
          <a:off x="170180" y="3383280"/>
          <a:ext cx="8803640" cy="195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10819765" imgH="2381250" progId="Paint.Picture">
                  <p:embed/>
                </p:oleObj>
              </mc:Choice>
              <mc:Fallback>
                <p:oleObj name="" r:id="rId1" imgW="10819765" imgH="23812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0180" y="3383280"/>
                        <a:ext cx="8803640" cy="195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21285" y="5127625"/>
          <a:ext cx="890143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9838690" imgH="2524125" progId="Paint.Picture">
                  <p:embed/>
                </p:oleObj>
              </mc:Choice>
              <mc:Fallback>
                <p:oleObj name="" r:id="rId3" imgW="9838690" imgH="25241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85" y="5127625"/>
                        <a:ext cx="890143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46380" y="236918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380" y="236918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7409815" y="195516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228600" imgH="304800" progId="Paint.Picture">
                  <p:embed/>
                </p:oleObj>
              </mc:Choice>
              <mc:Fallback>
                <p:oleObj name="" r:id="rId7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09815" y="195516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5323205" y="1909445"/>
          <a:ext cx="321310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247650" imgH="333375" progId="Paint.Picture">
                  <p:embed/>
                </p:oleObj>
              </mc:Choice>
              <mc:Fallback>
                <p:oleObj name="" r:id="rId9" imgW="247650" imgH="3333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23205" y="1909445"/>
                        <a:ext cx="321310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85635" y="119697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228600" imgH="304800" progId="Paint.Picture">
                  <p:embed/>
                </p:oleObj>
              </mc:Choice>
              <mc:Fallback>
                <p:oleObj name="" r:id="rId11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635" y="119697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640715" y="154114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2" imgW="228600" imgH="304800" progId="Paint.Picture">
                  <p:embed/>
                </p:oleObj>
              </mc:Choice>
              <mc:Fallback>
                <p:oleObj name="" r:id="rId12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715" y="154114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7997825" y="197294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3" imgW="257175" imgH="228600" progId="Paint.Picture">
                  <p:embed/>
                </p:oleObj>
              </mc:Choice>
              <mc:Fallback>
                <p:oleObj name="" r:id="rId13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97825" y="197294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271" y="81551"/>
            <a:ext cx="7005464" cy="954360"/>
          </a:xfrm>
        </p:spPr>
        <p:txBody>
          <a:bodyPr/>
          <a:lstStyle/>
          <a:p>
            <a:r>
              <a:rPr lang="en-US" altLang="zh-CN" dirty="0" smtClean="0"/>
              <a:t>WIN7</a:t>
            </a:r>
            <a:r>
              <a:rPr lang="zh-CN" altLang="en-US" dirty="0" smtClean="0"/>
              <a:t>下模拟出错说明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任意多边形 3"/>
          <p:cNvSpPr/>
          <p:nvPr/>
        </p:nvSpPr>
        <p:spPr>
          <a:xfrm>
            <a:off x="241271" y="964473"/>
            <a:ext cx="9144001" cy="5927490"/>
          </a:xfrm>
          <a:custGeom>
            <a:avLst/>
            <a:gdLst/>
            <a:ahLst/>
            <a:cxnLst/>
            <a:rect l="0" t="0" r="0" b="0"/>
            <a:pathLst>
              <a:path w="9144001" h="6845301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69515" y="6629072"/>
            <a:ext cx="8287513" cy="1"/>
          </a:xfrm>
          <a:custGeom>
            <a:avLst/>
            <a:gdLst/>
            <a:ahLst/>
            <a:cxnLst/>
            <a:rect l="0" t="0" r="0" b="0"/>
            <a:pathLst>
              <a:path w="8287513" h="1">
                <a:moveTo>
                  <a:pt x="0" y="0"/>
                </a:moveTo>
                <a:lnTo>
                  <a:pt x="8287512" y="0"/>
                </a:lnTo>
              </a:path>
            </a:pathLst>
          </a:custGeom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3764" y="6716772"/>
            <a:ext cx="131446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15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5519" y="6716772"/>
            <a:ext cx="605935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2010-10-11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272" y="6700356"/>
            <a:ext cx="1745671" cy="1410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Verilog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与</a:t>
            </a: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Xilinx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软硬件实验平台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80000" r="71213" b="13374"/>
          <a:stretch>
            <a:fillRect/>
          </a:stretch>
        </p:blipFill>
        <p:spPr bwMode="auto">
          <a:xfrm>
            <a:off x="3955875" y="1035911"/>
            <a:ext cx="5274150" cy="79208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12537" y="964473"/>
            <a:ext cx="35718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 若使用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Win7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系统，仿真出现错误如右图所示，请按如下操作：</a:t>
            </a:r>
            <a:endParaRPr lang="zh-CN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3975" y="2036043"/>
            <a:ext cx="8372485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点击“开始”按钮，在开始菜单的运行栏中输入“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services.msc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”；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在弹出的“服务”对话框中，双击“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/>
              </a:rPr>
              <a:t>WebClient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”服务；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 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在弹出的属性对话框中点击“启动”启用此服务，点击“确定”退出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anose="02020603050405020304"/>
              </a:rPr>
              <a:t>。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4" r="71305"/>
          <a:stretch>
            <a:fillRect/>
          </a:stretch>
        </p:blipFill>
        <p:spPr bwMode="auto">
          <a:xfrm>
            <a:off x="28615" y="3149335"/>
            <a:ext cx="2414121" cy="328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24" y="3469312"/>
            <a:ext cx="3817746" cy="2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09" y="3149335"/>
            <a:ext cx="3185912" cy="33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/>
          <p:cNvSpPr/>
          <p:nvPr/>
        </p:nvSpPr>
        <p:spPr>
          <a:xfrm>
            <a:off x="169661" y="5750819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98751" y="5107877"/>
            <a:ext cx="214314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599081" y="5107877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" y="242570"/>
            <a:ext cx="8695055" cy="95440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8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96" y="1196752"/>
            <a:ext cx="8229600" cy="2437731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建立用户时序约束并为模块的端口指定引脚分配</a:t>
            </a:r>
            <a:endParaRPr lang="en-US" altLang="zh-CN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619672" y="3789040"/>
            <a:ext cx="6480720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3340" y="3634740"/>
          <a:ext cx="311213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638925" imgH="4924425" progId="Paint.Picture">
                  <p:embed/>
                </p:oleObj>
              </mc:Choice>
              <mc:Fallback>
                <p:oleObj name="" r:id="rId1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" y="3634740"/>
                        <a:ext cx="311213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3710940"/>
            <a:ext cx="3129280" cy="299148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6294755" y="3750310"/>
          <a:ext cx="2809240" cy="291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7924800" imgH="4619625" progId="Paint.Picture">
                  <p:embed/>
                </p:oleObj>
              </mc:Choice>
              <mc:Fallback>
                <p:oleObj name="" r:id="rId4" imgW="7924800" imgH="46196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4755" y="3750310"/>
                        <a:ext cx="2809240" cy="2912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下载时</a:t>
            </a:r>
            <a:r>
              <a:rPr lang="en-US" altLang="zh-CN" dirty="0" smtClean="0"/>
              <a:t>Verilog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268760"/>
            <a:ext cx="4824536" cy="5400600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`timescale 1ns / 1ps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	input wire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S1,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S2, 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input wire S3,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output wire F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);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C_NUM = </a:t>
            </a: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28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parameter C_MAX = </a:t>
            </a:r>
            <a:r>
              <a:rPr lang="en-US" altLang="zh-CN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28‘hFFFF_FFF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[C_NUM-1:0] count;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wire [C_NUM-1:0]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	//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初始化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	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 = C_MAX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;//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计数最大值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4644008" y="1268760"/>
            <a:ext cx="44644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//button pressed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w=S1^S2^S3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//lamp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22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= (count &lt; C_MAX) ? 1'b1 : 1'b0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//count&lt;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最大值时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F=1;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//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count=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最大值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C_MAX</a:t>
            </a:r>
            <a:r>
              <a:rPr lang="zh-CN" altLang="en-US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时为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0</a:t>
            </a:r>
            <a:endParaRPr lang="en-US" altLang="zh-CN" sz="18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//count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always@(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posedge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clk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begin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if(w == 1'b1)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0;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else if(count &lt; C_MAX)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count =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//next logic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assign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c_next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= count + 1'b1;</a:t>
            </a:r>
            <a:endParaRPr lang="en-US" altLang="zh-CN" sz="18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endParaRPr lang="en-US" altLang="zh-CN" sz="2200" dirty="0" smtClean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8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建立用户时序约束并为模块的端口指定</a:t>
            </a:r>
            <a:r>
              <a:rPr lang="zh-CN" altLang="en-US" sz="2400" dirty="0" smtClean="0"/>
              <a:t>引脚分配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、建立引脚约束文件</a:t>
            </a:r>
            <a:r>
              <a:rPr lang="en-US" altLang="zh-CN" sz="2000" dirty="0" smtClean="0"/>
              <a:t>k7.ucf</a:t>
            </a:r>
            <a:r>
              <a:rPr lang="zh-CN" altLang="en-US" sz="2000" dirty="0" smtClean="0"/>
              <a:t>，输入代码</a:t>
            </a:r>
            <a:r>
              <a:rPr lang="zh-CN" altLang="en-US" sz="2000" dirty="0"/>
              <a:t>如下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27584" y="2348880"/>
            <a:ext cx="7902624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"LOC = AC18 | IOSTANDARD=LVCMOS18 ; 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NET"S1"LOC = AA10 | IOSTANDARD=LVCMOS15;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NET"S2"LOC = AB10 | IOSTANDARD=LVCMOS15;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NET"S3"LOC = AA13 | IOSTANDARD=LVCMOS15;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NET"F"LOC = AF24 | IOSTANDARD=LVCMOS33 ;#D8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6" y="2202474"/>
            <a:ext cx="3695349" cy="386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ucf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6203032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建立用户时序约束并为模块的端口指定引脚分配</a:t>
            </a:r>
            <a:endParaRPr lang="en-US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815117" y="6011996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XC7K160T</a:t>
            </a:r>
            <a:r>
              <a:rPr lang="zh-CN" altLang="en-US" b="1" dirty="0">
                <a:solidFill>
                  <a:srgbClr val="0000FF"/>
                </a:solidFill>
              </a:rPr>
              <a:t>芯片的引脚图</a:t>
            </a:r>
            <a:endParaRPr lang="zh-CN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7188833" y="1247507"/>
            <a:ext cx="1213366" cy="16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0" t="34250" r="16877" b="45091"/>
          <a:stretch>
            <a:fillRect/>
          </a:stretch>
        </p:blipFill>
        <p:spPr bwMode="auto">
          <a:xfrm>
            <a:off x="5004048" y="3145090"/>
            <a:ext cx="2538535" cy="255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1700808"/>
            <a:ext cx="403485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004048" y="1700808"/>
            <a:ext cx="2952328" cy="1444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542583" y="2204864"/>
            <a:ext cx="817278" cy="3497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27584" y="4423758"/>
            <a:ext cx="5544618" cy="145351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51920" y="5927536"/>
            <a:ext cx="5029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NET "F" LOC = AF24 | IOSTANDARD = LVCMOS33;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7305"/>
            <a:ext cx="8229600" cy="4829175"/>
          </a:xfrm>
        </p:spPr>
        <p:txBody>
          <a:bodyPr>
            <a:normAutofit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装有</a:t>
            </a:r>
            <a:r>
              <a:rPr lang="en-US" altLang="zh-CN" dirty="0" smtClean="0"/>
              <a:t>ISE 14.7</a:t>
            </a:r>
            <a:r>
              <a:rPr lang="zh-CN" altLang="en-US" dirty="0" smtClean="0"/>
              <a:t>的计算机</a:t>
            </a:r>
            <a:r>
              <a:rPr lang="en-US" altLang="zh-CN" dirty="0"/>
              <a:t>	</a:t>
            </a:r>
            <a:r>
              <a:rPr lang="en-US" altLang="zh-CN" dirty="0" smtClean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SWORD</a:t>
            </a:r>
            <a:r>
              <a:rPr lang="zh-CN" altLang="en-US" dirty="0" smtClean="0"/>
              <a:t>开发</a:t>
            </a:r>
            <a:r>
              <a:rPr lang="zh-CN" altLang="en-US" dirty="0"/>
              <a:t>板</a:t>
            </a:r>
            <a:r>
              <a:rPr lang="en-US" altLang="zh-CN" dirty="0"/>
              <a:t>	</a:t>
            </a:r>
            <a:r>
              <a:rPr lang="en-US" altLang="zh-CN" dirty="0" smtClean="0"/>
              <a:t>			1</a:t>
            </a:r>
            <a:r>
              <a:rPr lang="zh-CN" altLang="en-US" dirty="0"/>
              <a:t>套</a:t>
            </a:r>
            <a:endParaRPr lang="zh-CN" altLang="en-US" dirty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材料</a:t>
            </a:r>
            <a:endParaRPr lang="zh-CN" altLang="en-US" dirty="0"/>
          </a:p>
          <a:p>
            <a:pPr lvl="1"/>
            <a:r>
              <a:rPr lang="zh-CN" altLang="en-US" dirty="0" smtClean="0"/>
              <a:t>无</a:t>
            </a:r>
            <a:endParaRPr lang="zh-CN" altLang="en-US" dirty="0" smtClean="0"/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ftp://10.78.18.200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ftp://10.78.18.201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ftp://stu:stu@10.78.18.201</a:t>
            </a:r>
            <a:endParaRPr lang="zh-CN" altLang="en-US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代码输入</a:t>
            </a:r>
            <a:r>
              <a:rPr lang="zh-CN" altLang="en-US" dirty="0"/>
              <a:t>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 fontScale="87500" lnSpcReduction="20000"/>
          </a:bodyPr>
          <a:lstStyle/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将</a:t>
            </a:r>
            <a:r>
              <a:rPr lang="en-US" altLang="zh-CN" dirty="0" err="1"/>
              <a:t>LampCtrl.v</a:t>
            </a:r>
            <a:r>
              <a:rPr lang="zh-CN" altLang="en-US" dirty="0"/>
              <a:t>代码中计数器位数改</a:t>
            </a:r>
            <a:r>
              <a:rPr lang="zh-CN" altLang="en-US" dirty="0" smtClean="0"/>
              <a:t>成</a:t>
            </a:r>
            <a:r>
              <a:rPr lang="en-US" altLang="zh-CN" dirty="0" smtClean="0"/>
              <a:t>28</a:t>
            </a:r>
            <a:r>
              <a:rPr lang="zh-CN" altLang="en-US" dirty="0" smtClean="0"/>
              <a:t>位</a:t>
            </a:r>
            <a:r>
              <a:rPr lang="en-US" altLang="zh-CN" dirty="0" smtClean="0"/>
              <a:t>. Synthesize - XST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en-US" altLang="zh-CN" dirty="0" smtClean="0"/>
              <a:t>-&gt; Implement design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en-US" altLang="zh-CN" dirty="0" smtClean="0"/>
              <a:t>-&gt; Generate Programming File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将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Bit</a:t>
            </a:r>
            <a:r>
              <a:rPr lang="zh-CN" altLang="en-US" dirty="0" smtClean="0"/>
              <a:t>文件下载到</a:t>
            </a:r>
            <a:r>
              <a:rPr lang="en-US" altLang="zh-CN" dirty="0" smtClean="0"/>
              <a:t>SWORD</a:t>
            </a:r>
            <a:r>
              <a:rPr lang="zh-CN" altLang="en-US" dirty="0" smtClean="0"/>
              <a:t>实验</a:t>
            </a:r>
            <a:r>
              <a:rPr lang="zh-CN" altLang="en-US" dirty="0"/>
              <a:t>板</a:t>
            </a:r>
            <a:endParaRPr lang="en-US" altLang="zh-CN" dirty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/>
              <a:t>在</a:t>
            </a:r>
            <a:r>
              <a:rPr lang="en-US" altLang="zh-CN" dirty="0" smtClean="0"/>
              <a:t>SWORD</a:t>
            </a:r>
            <a:r>
              <a:rPr lang="zh-CN" altLang="en-US" dirty="0" smtClean="0"/>
              <a:t>板</a:t>
            </a:r>
            <a:r>
              <a:rPr lang="zh-CN" altLang="en-US" dirty="0"/>
              <a:t>上物理</a:t>
            </a:r>
            <a:r>
              <a:rPr lang="zh-CN" altLang="en-US" dirty="0" smtClean="0"/>
              <a:t>运行</a:t>
            </a:r>
            <a:endParaRPr lang="en-US" altLang="zh-CN" dirty="0" smtClean="0"/>
          </a:p>
          <a:p>
            <a:pPr lvl="0">
              <a:lnSpc>
                <a:spcPct val="130000"/>
              </a:lnSpc>
              <a:buSzPct val="95000"/>
              <a:defRPr/>
            </a:pPr>
            <a:r>
              <a:rPr lang="zh-CN" altLang="en-US" dirty="0" smtClean="0"/>
              <a:t>根据</a:t>
            </a:r>
            <a:r>
              <a:rPr lang="en-US" altLang="zh-CN" dirty="0"/>
              <a:t>I/O</a:t>
            </a:r>
            <a:r>
              <a:rPr lang="zh-CN" altLang="en-US" dirty="0"/>
              <a:t>约束定义和交互按钮操作和显示</a:t>
            </a:r>
            <a:r>
              <a:rPr lang="zh-CN" altLang="en-US" dirty="0" smtClean="0"/>
              <a:t>，板</a:t>
            </a:r>
            <a:r>
              <a:rPr lang="zh-CN" altLang="en-US" dirty="0"/>
              <a:t>上通过按键开关，查看灯的变化是否正确，验证设计是否成功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988784"/>
            <a:ext cx="87129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</a:t>
            </a:r>
            <a:r>
              <a:rPr lang="zh-CN" altLang="en-US" dirty="0"/>
              <a:t>输入逻辑功能描述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设计实现并检查程序或约束错误（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 Summary</a:t>
            </a:r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）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2230" y="3093720"/>
          <a:ext cx="9019540" cy="352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6477000" progId="Paint.Picture">
                  <p:embed/>
                </p:oleObj>
              </mc:Choice>
              <mc:Fallback>
                <p:oleObj name="" r:id="rId1" imgW="5524500" imgH="6477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30" y="3093720"/>
                        <a:ext cx="9019540" cy="352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724265" cy="95440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Verilog</a:t>
            </a:r>
            <a:r>
              <a:rPr lang="zh-CN" altLang="en-US" dirty="0" smtClean="0">
                <a:sym typeface="+mn-ea"/>
              </a:rPr>
              <a:t>代码输入</a:t>
            </a:r>
            <a:r>
              <a:rPr lang="zh-CN" altLang="en-US" dirty="0">
                <a:sym typeface="+mn-ea"/>
              </a:rPr>
              <a:t>逻辑功能</a:t>
            </a:r>
            <a:r>
              <a:rPr lang="zh-CN" altLang="en-US" dirty="0" smtClean="0">
                <a:sym typeface="+mn-ea"/>
              </a:rPr>
              <a:t>描述（</a:t>
            </a:r>
            <a:r>
              <a:rPr lang="en-US" altLang="zh-CN" dirty="0" smtClean="0">
                <a:sym typeface="+mn-ea"/>
              </a:rPr>
              <a:t>9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92500" lnSpcReduction="20000"/>
          </a:bodyPr>
          <a:lstStyle/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中选择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Implementation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LampCtrl.sch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窗口中，用鼠标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点开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Target Device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双击</a:t>
            </a:r>
            <a:r>
              <a:rPr lang="zh-CN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Manage Configuration Project(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选项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，出现如下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      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371" y="3665930"/>
            <a:ext cx="5256741" cy="1356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77898"/>
            <a:ext cx="6429782" cy="3147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SWORD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FPGA</a:t>
            </a:r>
            <a:r>
              <a:rPr lang="zh-CN" altLang="en-US" dirty="0" smtClean="0">
                <a:sym typeface="+mn-ea"/>
              </a:rPr>
              <a:t>开关说明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内容占位符 3" descr="微信图片_20171016163315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" y="1600200"/>
            <a:ext cx="4630420" cy="4526280"/>
          </a:xfrm>
          <a:prstGeom prst="rect">
            <a:avLst/>
          </a:prstGeom>
        </p:spPr>
      </p:pic>
      <p:pic>
        <p:nvPicPr>
          <p:cNvPr id="5" name="内容占位符 3" descr="微信图片_20171016163719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160020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80705" cy="95440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dirty="0">
                <a:solidFill>
                  <a:srgbClr val="000000"/>
                </a:solidFill>
                <a:ea typeface="Helvetica-Bold"/>
                <a:cs typeface="Helvetica-Bold"/>
              </a:rPr>
              <a:t>双击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Boundary Scan </a:t>
            </a:r>
            <a:r>
              <a:rPr lang="zh-CN" altLang="en-US" sz="2400" dirty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弹出下载编辑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窗口   </a:t>
            </a:r>
            <a:r>
              <a:rPr lang="zh-CN" altLang="en-US" sz="2400" dirty="0" smtClean="0">
                <a:solidFill>
                  <a:srgbClr val="0070C0"/>
                </a:solidFill>
                <a:latin typeface="Helvetica-Bold"/>
                <a:cs typeface="Times New Roman" panose="02020603050405020304" pitchFamily="18" charset="0"/>
                <a:sym typeface="+mn-ea"/>
              </a:rPr>
              <a:t>（边界扫描）</a:t>
            </a:r>
            <a:endParaRPr lang="en-US" altLang="zh-CN" sz="2400" dirty="0" smtClean="0">
              <a:solidFill>
                <a:srgbClr val="000000"/>
              </a:solidFill>
              <a:latin typeface="Helvetica-Bold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、</a:t>
            </a:r>
            <a:r>
              <a:rPr lang="zh-CN" altLang="en-US" sz="2400" dirty="0"/>
              <a:t>鼠标右键选择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Initialize Chain</a:t>
            </a:r>
            <a:r>
              <a:rPr lang="zh-CN" altLang="en-US" sz="2400" dirty="0"/>
              <a:t>，系统自动查找已连接在电脑上的开发平台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JTAG</a:t>
            </a:r>
            <a:r>
              <a:rPr lang="zh-CN" altLang="en-US" sz="2400" dirty="0"/>
              <a:t>下载链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80" y="3312056"/>
            <a:ext cx="6655622" cy="2952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3312056"/>
            <a:ext cx="3886468" cy="3069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336550" y="1196975"/>
          <a:ext cx="5036820" cy="349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610215" imgH="7143750" progId="Paint.Picture">
                  <p:embed/>
                </p:oleObj>
              </mc:Choice>
              <mc:Fallback>
                <p:oleObj name="" r:id="rId1" imgW="10610215" imgH="7143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0" y="1196975"/>
                        <a:ext cx="5036820" cy="3498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356735" y="1222375"/>
          <a:ext cx="4538345" cy="352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6735" y="1222375"/>
                        <a:ext cx="4538345" cy="352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26365" y="5193665"/>
          <a:ext cx="4975860" cy="119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4972050" imgH="1190625" progId="Paint.Picture">
                  <p:embed/>
                </p:oleObj>
              </mc:Choice>
              <mc:Fallback>
                <p:oleObj name="" r:id="rId5" imgW="4972050" imgH="1190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365" y="5193665"/>
                        <a:ext cx="4975860" cy="1191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570095" y="4695190"/>
            <a:ext cx="45910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warning:</a:t>
            </a:r>
            <a:r>
              <a:rPr lang="zh-CN" altLang="zh-CN" b="1">
                <a:solidFill>
                  <a:srgbClr val="C00000"/>
                </a:solidFill>
              </a:rPr>
              <a:t>找不到</a:t>
            </a:r>
            <a:r>
              <a:rPr lang="en-US" altLang="zh-CN" b="1">
                <a:solidFill>
                  <a:srgbClr val="C00000"/>
                </a:solidFill>
              </a:rPr>
              <a:t>cable(</a:t>
            </a:r>
            <a:r>
              <a:rPr lang="zh-CN" altLang="zh-CN" b="1">
                <a:solidFill>
                  <a:srgbClr val="C00000"/>
                </a:solidFill>
              </a:rPr>
              <a:t>缆绳</a:t>
            </a:r>
            <a:r>
              <a:rPr lang="en-US" altLang="zh-CN" b="1">
                <a:solidFill>
                  <a:srgbClr val="C00000"/>
                </a:solidFill>
              </a:rPr>
              <a:t>) </a:t>
            </a:r>
            <a:r>
              <a:rPr lang="zh-CN" altLang="en-US" b="1">
                <a:solidFill>
                  <a:srgbClr val="C00000"/>
                </a:solidFill>
              </a:rPr>
              <a:t>查看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rgbClr val="0070C0"/>
                </a:solidFill>
              </a:rPr>
              <a:t>1.SWORD</a:t>
            </a:r>
            <a:r>
              <a:rPr lang="zh-CN" altLang="en-US">
                <a:solidFill>
                  <a:srgbClr val="0070C0"/>
                </a:solidFill>
              </a:rPr>
              <a:t>板是否通电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2.USB</a:t>
            </a:r>
            <a:r>
              <a:rPr lang="zh-CN" altLang="en-US">
                <a:solidFill>
                  <a:srgbClr val="0070C0"/>
                </a:solidFill>
              </a:rPr>
              <a:t>线是否接到电脑机箱后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接口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3.</a:t>
            </a:r>
            <a:r>
              <a:rPr lang="zh-CN" altLang="en-US">
                <a:solidFill>
                  <a:srgbClr val="0070C0"/>
                </a:solidFill>
              </a:rPr>
              <a:t>若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已连接则拔下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线再重新接上看电脑右下角是否提示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驱动成功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/>
              <a:t>4.</a:t>
            </a:r>
            <a:r>
              <a:rPr lang="zh-CN" altLang="en-US"/>
              <a:t>驱动不成功则</a:t>
            </a:r>
            <a:r>
              <a:rPr lang="en-US" altLang="zh-CN" b="1">
                <a:solidFill>
                  <a:srgbClr val="FF0000"/>
                </a:solidFill>
              </a:rPr>
              <a:t>USB</a:t>
            </a:r>
            <a:r>
              <a:rPr lang="zh-CN" altLang="en-US" b="1">
                <a:solidFill>
                  <a:srgbClr val="FF0000"/>
                </a:solidFill>
              </a:rPr>
              <a:t>线坏或</a:t>
            </a:r>
            <a:r>
              <a:rPr lang="en-US" altLang="zh-CN" b="1">
                <a:solidFill>
                  <a:srgbClr val="FF0000"/>
                </a:solidFill>
              </a:rPr>
              <a:t>SWORD</a:t>
            </a:r>
            <a:r>
              <a:rPr lang="zh-CN" altLang="en-US" b="1">
                <a:solidFill>
                  <a:srgbClr val="FF0000"/>
                </a:solidFill>
              </a:rPr>
              <a:t>板</a:t>
            </a:r>
            <a:r>
              <a:rPr lang="zh-CN" altLang="en-US"/>
              <a:t>有问题。</a:t>
            </a:r>
            <a:endParaRPr lang="zh-CN" altLang="en-US"/>
          </a:p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笔记本电脑无法驱动成功没有解决方案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熟悉</a:t>
            </a:r>
            <a:r>
              <a:rPr lang="en-US" altLang="zh-CN" sz="2800" dirty="0"/>
              <a:t>ISE</a:t>
            </a:r>
            <a:r>
              <a:rPr lang="zh-CN" altLang="en-US" sz="2800" dirty="0"/>
              <a:t>工具软件的运行环境与安装过程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设计简单</a:t>
            </a:r>
            <a:r>
              <a:rPr lang="zh-CN" altLang="en-US" sz="2800" dirty="0">
                <a:solidFill>
                  <a:srgbClr val="FF0000"/>
                </a:solidFill>
              </a:rPr>
              <a:t>组合逻辑电路</a:t>
            </a:r>
            <a:r>
              <a:rPr lang="zh-CN" altLang="en-US" sz="2800" dirty="0"/>
              <a:t>，采用</a:t>
            </a:r>
            <a:r>
              <a:rPr lang="zh-CN" altLang="en-US" sz="2800" dirty="0">
                <a:solidFill>
                  <a:srgbClr val="FF0000"/>
                </a:solidFill>
              </a:rPr>
              <a:t>图形输入</a:t>
            </a:r>
            <a:r>
              <a:rPr lang="zh-CN" altLang="en-US" sz="2800" dirty="0"/>
              <a:t>逻辑功能描述，建立</a:t>
            </a:r>
            <a:r>
              <a:rPr lang="en-US" altLang="zh-CN" sz="2800" dirty="0"/>
              <a:t>FPGA</a:t>
            </a:r>
            <a:r>
              <a:rPr lang="zh-CN" altLang="en-US" sz="2800" dirty="0"/>
              <a:t>实现数字系统的</a:t>
            </a:r>
            <a:r>
              <a:rPr lang="en-US" altLang="zh-CN" sz="2800" dirty="0"/>
              <a:t>Xilinx ISE</a:t>
            </a:r>
            <a:r>
              <a:rPr lang="zh-CN" altLang="en-US" sz="2800" dirty="0"/>
              <a:t>设计管理工程，并进行编辑、调试、编译、行为仿真，时序约束、引脚指定（约束）、映射布线后时序仿真及</a:t>
            </a:r>
            <a:r>
              <a:rPr lang="en-US" altLang="zh-CN" sz="2800" dirty="0"/>
              <a:t>FPGA</a:t>
            </a:r>
            <a:r>
              <a:rPr lang="zh-CN" altLang="en-US" sz="2800" dirty="0"/>
              <a:t>编程代码下载与运行验证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设计简单</a:t>
            </a:r>
            <a:r>
              <a:rPr lang="zh-CN" altLang="en-US" sz="2800" dirty="0">
                <a:solidFill>
                  <a:srgbClr val="FF0000"/>
                </a:solidFill>
              </a:rPr>
              <a:t>时序逻辑电路</a:t>
            </a:r>
            <a:r>
              <a:rPr lang="zh-CN" altLang="en-US" sz="2800" dirty="0"/>
              <a:t>，采用</a:t>
            </a:r>
            <a:r>
              <a:rPr lang="en-US" altLang="zh-CN" sz="2800" dirty="0">
                <a:solidFill>
                  <a:srgbClr val="FF0000"/>
                </a:solidFill>
              </a:rPr>
              <a:t>Verilog</a:t>
            </a:r>
            <a:r>
              <a:rPr lang="zh-CN" altLang="en-US" sz="2800" dirty="0">
                <a:solidFill>
                  <a:srgbClr val="FF0000"/>
                </a:solidFill>
              </a:rPr>
              <a:t>代码输入</a:t>
            </a:r>
            <a:r>
              <a:rPr lang="zh-CN" altLang="en-US" sz="2800" dirty="0"/>
              <a:t>逻辑功能描述，建立</a:t>
            </a:r>
            <a:r>
              <a:rPr lang="en-US" altLang="zh-CN" sz="2800" dirty="0"/>
              <a:t>FPGA</a:t>
            </a:r>
            <a:r>
              <a:rPr lang="zh-CN" altLang="en-US" sz="2800" dirty="0"/>
              <a:t>实现数字系统的</a:t>
            </a:r>
            <a:r>
              <a:rPr lang="en-US" altLang="zh-CN" sz="2800" dirty="0"/>
              <a:t>ISE</a:t>
            </a:r>
            <a:r>
              <a:rPr lang="zh-CN" altLang="en-US" sz="2800" dirty="0"/>
              <a:t>设计管理工程，并进行编辑、调试、编译、行为仿真，时序约束、引脚约束、映射布线后时序仿真及</a:t>
            </a:r>
            <a:r>
              <a:rPr lang="en-US" altLang="zh-CN" sz="2800" dirty="0"/>
              <a:t>FPGA</a:t>
            </a:r>
            <a:r>
              <a:rPr lang="zh-CN" altLang="en-US" sz="2800" dirty="0"/>
              <a:t>编程代码下载与运行验证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55" y="242570"/>
            <a:ext cx="8070215" cy="954405"/>
          </a:xfrm>
        </p:spPr>
        <p:txBody>
          <a:bodyPr>
            <a:normAutofit/>
          </a:bodyPr>
          <a:p>
            <a:r>
              <a:rPr lang="zh-CN" altLang="en-US"/>
              <a:t>下载到</a:t>
            </a:r>
            <a:r>
              <a:rPr lang="en-US" altLang="zh-CN"/>
              <a:t>sword</a:t>
            </a:r>
            <a:r>
              <a:rPr lang="zh-CN" altLang="en-US"/>
              <a:t>板说明</a:t>
            </a:r>
            <a:r>
              <a:rPr lang="en-US" altLang="zh-CN"/>
              <a:t>(B)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655" y="2802890"/>
          <a:ext cx="4434205" cy="3374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439150" imgH="5324475" progId="Paint.Picture">
                  <p:embed/>
                </p:oleObj>
              </mc:Choice>
              <mc:Fallback>
                <p:oleObj name="" r:id="rId1" imgW="8439150" imgH="53244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" y="2802890"/>
                        <a:ext cx="4434205" cy="3374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1970" y="1234440"/>
            <a:ext cx="6694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>
                <a:solidFill>
                  <a:srgbClr val="C00000"/>
                </a:solidFill>
              </a:rPr>
              <a:t>单击 </a:t>
            </a:r>
            <a:r>
              <a:rPr lang="en-US" altLang="zh-CN" sz="3200">
                <a:solidFill>
                  <a:srgbClr val="C00000"/>
                </a:solidFill>
              </a:rPr>
              <a:t>New Project</a:t>
            </a:r>
            <a:endParaRPr lang="en-US" altLang="zh-CN" sz="3200">
              <a:solidFill>
                <a:srgbClr val="C00000"/>
              </a:solidFill>
            </a:endParaRPr>
          </a:p>
          <a:p>
            <a:r>
              <a:rPr lang="zh-CN" altLang="en-US" sz="3200">
                <a:solidFill>
                  <a:srgbClr val="FFC000"/>
                </a:solidFill>
              </a:rPr>
              <a:t>出现 </a:t>
            </a:r>
            <a:r>
              <a:rPr lang="en-US" altLang="zh-CN" sz="3200">
                <a:solidFill>
                  <a:srgbClr val="FFC000"/>
                </a:solidFill>
              </a:rPr>
              <a:t>Welcome to IMPACT </a:t>
            </a:r>
            <a:r>
              <a:rPr lang="zh-CN" altLang="en-US" sz="3200">
                <a:solidFill>
                  <a:srgbClr val="FFC000"/>
                </a:solidFill>
              </a:rPr>
              <a:t>窗口</a:t>
            </a:r>
            <a:endParaRPr lang="zh-CN" altLang="en-US" sz="3200">
              <a:solidFill>
                <a:srgbClr val="FFC000"/>
              </a:solidFill>
            </a:endParaRPr>
          </a:p>
          <a:p>
            <a:r>
              <a:rPr lang="zh-CN" altLang="en-US" sz="3200"/>
              <a:t>单击</a:t>
            </a:r>
            <a:r>
              <a:rPr lang="en-US" altLang="zh-CN" sz="3200"/>
              <a:t>OK</a:t>
            </a:r>
            <a:endParaRPr lang="en-US" altLang="zh-CN" sz="3200"/>
          </a:p>
        </p:txBody>
      </p:sp>
      <p:graphicFrame>
        <p:nvGraphicFramePr>
          <p:cNvPr id="7" name="对象 6"/>
          <p:cNvGraphicFramePr/>
          <p:nvPr/>
        </p:nvGraphicFramePr>
        <p:xfrm>
          <a:off x="3978275" y="2794000"/>
          <a:ext cx="4885690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410575" imgH="5829300" progId="Paint.Picture">
                  <p:embed/>
                </p:oleObj>
              </mc:Choice>
              <mc:Fallback>
                <p:oleObj name="" r:id="rId3" imgW="8410575" imgH="58293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275" y="2794000"/>
                        <a:ext cx="4885690" cy="338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02895" y="2689225"/>
          <a:ext cx="4693285" cy="358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896225" imgH="6038850" progId="Paint.Picture">
                  <p:embed/>
                </p:oleObj>
              </mc:Choice>
              <mc:Fallback>
                <p:oleObj name="" r:id="rId1" imgW="7896225" imgH="6038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2689225"/>
                        <a:ext cx="4693285" cy="358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02895" y="1316355"/>
            <a:ext cx="8483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出现</a:t>
            </a:r>
            <a:r>
              <a:rPr lang="en-US" altLang="zh-CN" sz="2000"/>
              <a:t>”</a:t>
            </a:r>
            <a:r>
              <a:rPr lang="en-US" altLang="zh-CN" sz="2000">
                <a:solidFill>
                  <a:srgbClr val="FF0000"/>
                </a:solidFill>
              </a:rPr>
              <a:t>XC7K160t</a:t>
            </a:r>
            <a:r>
              <a:rPr lang="en-US" altLang="zh-CN" sz="2000"/>
              <a:t>” </a:t>
            </a:r>
            <a:r>
              <a:rPr lang="zh-CN" altLang="en-US" sz="2000"/>
              <a:t>容器，并提示加载</a:t>
            </a:r>
            <a:r>
              <a:rPr lang="en-US" altLang="zh-CN" sz="2000"/>
              <a:t>configuraton files(bit</a:t>
            </a:r>
            <a:r>
              <a:rPr lang="zh-CN" altLang="en-US" sz="2000"/>
              <a:t>文件</a:t>
            </a:r>
            <a:r>
              <a:rPr lang="en-US" altLang="zh-CN" sz="2000"/>
              <a:t>)</a:t>
            </a:r>
            <a:endParaRPr lang="en-US" altLang="zh-CN" sz="2000"/>
          </a:p>
          <a:p>
            <a:r>
              <a:rPr lang="zh-CN" altLang="en-US" sz="2000"/>
              <a:t>打开</a:t>
            </a:r>
            <a:r>
              <a:rPr lang="en-US" altLang="zh-CN" sz="2000"/>
              <a:t>Assign New Configuration File</a:t>
            </a:r>
            <a:r>
              <a:rPr lang="zh-CN" altLang="en-US" sz="2000"/>
              <a:t>窗口，找到你自己工程目录，找到</a:t>
            </a:r>
            <a:r>
              <a:rPr lang="en-US" altLang="zh-CN" sz="2000"/>
              <a:t>bit</a:t>
            </a:r>
            <a:r>
              <a:rPr lang="zh-CN" altLang="en-US" sz="2000"/>
              <a:t>文件</a:t>
            </a:r>
            <a:endParaRPr lang="zh-CN" altLang="en-US" sz="2000"/>
          </a:p>
        </p:txBody>
      </p:sp>
      <p:graphicFrame>
        <p:nvGraphicFramePr>
          <p:cNvPr id="7" name="对象 6"/>
          <p:cNvGraphicFramePr/>
          <p:nvPr/>
        </p:nvGraphicFramePr>
        <p:xfrm>
          <a:off x="4874260" y="2689225"/>
          <a:ext cx="4242435" cy="403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4260" y="2689225"/>
                        <a:ext cx="4242435" cy="403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比较有用的菜单按钮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4784090" y="1196975"/>
          <a:ext cx="388112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543425" imgH="2466975" progId="Paint.Picture">
                  <p:embed/>
                </p:oleObj>
              </mc:Choice>
              <mc:Fallback>
                <p:oleObj name="" r:id="rId1" imgW="4543425" imgH="24669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4090" y="1196975"/>
                        <a:ext cx="388112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99660" y="3835400"/>
          <a:ext cx="3765550" cy="264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762375" imgH="2638425" progId="Paint.Picture">
                  <p:embed/>
                </p:oleObj>
              </mc:Choice>
              <mc:Fallback>
                <p:oleObj name="" r:id="rId3" imgW="3762375" imgH="26384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9660" y="3835400"/>
                        <a:ext cx="3765550" cy="2640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内容占位符 10"/>
          <p:cNvGraphicFramePr>
            <a:graphicFrameLocks noChangeAspect="1"/>
          </p:cNvGraphicFramePr>
          <p:nvPr>
            <p:ph idx="1"/>
          </p:nvPr>
        </p:nvGraphicFramePr>
        <p:xfrm>
          <a:off x="736600" y="1365885"/>
          <a:ext cx="3218180" cy="246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2857500" imgH="2800350" progId="Paint.Picture">
                  <p:embed/>
                </p:oleObj>
              </mc:Choice>
              <mc:Fallback>
                <p:oleObj name="" r:id="rId5" imgW="2857500" imgH="28003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0" y="1365885"/>
                        <a:ext cx="3218180" cy="2469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13055" y="4055745"/>
          <a:ext cx="4471035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4467225" imgH="2571750" progId="Paint.Picture">
                  <p:embed/>
                </p:oleObj>
              </mc:Choice>
              <mc:Fallback>
                <p:oleObj name="" r:id="rId7" imgW="4467225" imgH="257175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55" y="4055745"/>
                        <a:ext cx="4471035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实验内容与测试步骤</a:t>
            </a:r>
            <a:r>
              <a:rPr lang="en-US" altLang="zh-CN" dirty="0"/>
              <a:t>(2)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600" dirty="0"/>
              <a:t>以图形方式输入逻辑功能描述</a:t>
            </a:r>
            <a:endParaRPr lang="zh-CN" altLang="en-US" sz="3600" dirty="0"/>
          </a:p>
          <a:p>
            <a:pPr lvl="1">
              <a:lnSpc>
                <a:spcPct val="150000"/>
              </a:lnSpc>
            </a:pPr>
            <a:r>
              <a:rPr lang="zh-CN" altLang="en-US" sz="3600" dirty="0"/>
              <a:t>不考虑灯延时熄灭，采用</a:t>
            </a:r>
            <a:r>
              <a:rPr lang="zh-CN" altLang="en-US" sz="3600" dirty="0" smtClean="0"/>
              <a:t>拨动开关</a:t>
            </a:r>
            <a:endParaRPr lang="en-US" altLang="zh-CN" sz="3600" dirty="0" smtClean="0"/>
          </a:p>
          <a:p>
            <a:pPr lvl="1">
              <a:lnSpc>
                <a:spcPct val="150000"/>
              </a:lnSpc>
            </a:pPr>
            <a:endParaRPr lang="zh-CN" altLang="en-US" sz="24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60" y="242570"/>
            <a:ext cx="833120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</a:t>
            </a:r>
            <a:r>
              <a:rPr lang="zh-CN" altLang="en-US" dirty="0" smtClean="0"/>
              <a:t>方式</a:t>
            </a:r>
            <a:r>
              <a:rPr lang="zh-CN" altLang="en-US" dirty="0"/>
              <a:t>输入逻辑功能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必要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建立楼道控制的工程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LampCtrl_sch.ise</a:t>
            </a:r>
            <a:endParaRPr lang="en-US" altLang="zh-CN" dirty="0" smtClean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、依次</a:t>
            </a:r>
            <a:r>
              <a:rPr lang="zh-CN" altLang="en-US" sz="2400" dirty="0"/>
              <a:t>点击菜单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File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2400" dirty="0"/>
              <a:t>→ 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Project…</a:t>
            </a:r>
            <a:endParaRPr lang="en-US" altLang="zh-CN" sz="2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、在</a:t>
            </a:r>
            <a:r>
              <a:rPr lang="zh-CN" altLang="en-US" sz="2400" dirty="0"/>
              <a:t>对话框中设置：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Project Name:		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LampCtrl_sch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Top-Level Source Type:	</a:t>
            </a:r>
            <a:r>
              <a:rPr lang="en-US" altLang="zh-CN" sz="2000" dirty="0">
                <a:solidFill>
                  <a:srgbClr val="0000FF"/>
                </a:solidFill>
              </a:rPr>
              <a:t>Schematic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、确认后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到设备属性页，设置：</a:t>
            </a:r>
            <a:endParaRPr lang="en-US" altLang="zh-CN" sz="2400" dirty="0"/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Family:	</a:t>
            </a:r>
            <a:r>
              <a:rPr lang="en-US" altLang="zh-CN" sz="2000" dirty="0" smtClean="0">
                <a:solidFill>
                  <a:srgbClr val="0000FF"/>
                </a:solidFill>
              </a:rPr>
              <a:t>Kintex</a:t>
            </a:r>
            <a:r>
              <a:rPr lang="en-US" altLang="zh-CN" sz="2000" dirty="0">
                <a:solidFill>
                  <a:srgbClr val="0000FF"/>
                </a:solidFill>
              </a:rPr>
              <a:t>7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Device: 	</a:t>
            </a:r>
            <a:r>
              <a:rPr lang="en-US" altLang="zh-CN" sz="2000" dirty="0" smtClean="0">
                <a:solidFill>
                  <a:srgbClr val="0000FF"/>
                </a:solidFill>
              </a:rPr>
              <a:t>XC7K160T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Package: 	</a:t>
            </a:r>
            <a:r>
              <a:rPr lang="en-US" altLang="zh-CN" sz="2000" dirty="0" smtClean="0">
                <a:solidFill>
                  <a:srgbClr val="0000FF"/>
                </a:solidFill>
              </a:rPr>
              <a:t>FFG676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640080" lvl="2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Speed: 	</a:t>
            </a:r>
            <a:r>
              <a:rPr lang="en-US" altLang="zh-CN" sz="2000" dirty="0" smtClean="0">
                <a:solidFill>
                  <a:srgbClr val="0000FF"/>
                </a:solidFill>
              </a:rPr>
              <a:t>-1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4</a:t>
            </a:r>
            <a:r>
              <a:rPr lang="zh-CN" altLang="en-US" sz="2400" dirty="0" smtClean="0"/>
              <a:t>、确认</a:t>
            </a:r>
            <a:r>
              <a:rPr lang="zh-CN" altLang="en-US" sz="2400" dirty="0"/>
              <a:t>后，一直点击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直到创建工程结束。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3" y="1196751"/>
            <a:ext cx="6514761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1"/>
            <a:ext cx="7056784" cy="550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" y="464185"/>
            <a:ext cx="9012555" cy="8521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</a:t>
            </a:r>
            <a:r>
              <a:rPr lang="zh-CN" altLang="en-US" dirty="0" smtClean="0"/>
              <a:t>描述（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075240" cy="5400600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创建原理图文件</a:t>
            </a:r>
            <a:r>
              <a:rPr lang="en-US" altLang="zh-CN" sz="3000" dirty="0"/>
              <a:t>: </a:t>
            </a:r>
            <a:r>
              <a:rPr lang="en-US" altLang="zh-CN" sz="3000" dirty="0" err="1" smtClean="0"/>
              <a:t>LampCtrl.sch</a:t>
            </a:r>
            <a:endParaRPr lang="en-US" altLang="zh-CN" sz="3000" dirty="0" smtClean="0"/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、在</a:t>
            </a:r>
            <a:r>
              <a:rPr lang="en-US" altLang="zh-CN" sz="2400" dirty="0" smtClean="0"/>
              <a:t>Sources</a:t>
            </a:r>
            <a:r>
              <a:rPr lang="zh-CN" altLang="en-US" sz="2400" dirty="0" smtClean="0"/>
              <a:t>窗口</a:t>
            </a:r>
            <a:r>
              <a:rPr lang="en-US" altLang="zh-CN" sz="2400" dirty="0"/>
              <a:t>Sources</a:t>
            </a:r>
            <a:r>
              <a:rPr lang="zh-CN" altLang="en-US" sz="2400" dirty="0"/>
              <a:t>选项</a:t>
            </a:r>
            <a:r>
              <a:rPr lang="zh-CN" altLang="en-US" sz="2400" dirty="0" smtClean="0"/>
              <a:t>卡</a:t>
            </a:r>
            <a:r>
              <a:rPr lang="zh-CN" altLang="en-US" sz="2400" dirty="0" smtClean="0">
                <a:solidFill>
                  <a:srgbClr val="FF0000"/>
                </a:solidFill>
              </a:rPr>
              <a:t>设备型号名</a:t>
            </a:r>
            <a:r>
              <a:rPr lang="zh-CN" altLang="en-US" sz="2400" dirty="0" smtClean="0"/>
              <a:t>处</a:t>
            </a:r>
            <a:r>
              <a:rPr lang="zh-CN" altLang="en-US" sz="2400" dirty="0"/>
              <a:t>右键菜单选择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4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Fill>
                <a:solidFill>
                  <a:srgbClr val="FF0000"/>
                </a:solidFill>
              </a:uFill>
            </a:endParaRP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、新建</a:t>
            </a:r>
            <a:r>
              <a:rPr lang="zh-CN" altLang="en-US" sz="2400" dirty="0"/>
              <a:t>源文件向导中选择源文件类型为</a:t>
            </a:r>
            <a:r>
              <a:rPr lang="en-US" altLang="zh-CN" sz="2400" dirty="0">
                <a:solidFill>
                  <a:srgbClr val="0000FF"/>
                </a:solidFill>
              </a:rPr>
              <a:t>Schematic</a:t>
            </a:r>
            <a:r>
              <a:rPr lang="zh-CN" altLang="en-US" sz="2400" dirty="0"/>
              <a:t>，输入</a:t>
            </a:r>
            <a:r>
              <a:rPr lang="zh-CN" altLang="en-US" sz="2400" dirty="0" smtClean="0"/>
              <a:t>文件名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LampCtrl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勾选</a:t>
            </a:r>
            <a:r>
              <a:rPr lang="en-US" altLang="zh-CN" sz="2400" dirty="0">
                <a:solidFill>
                  <a:srgbClr val="0000FF"/>
                </a:solidFill>
              </a:rPr>
              <a:t>Add to Project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65125" lvl="1" indent="0">
              <a:lnSpc>
                <a:spcPct val="150000"/>
              </a:lnSpc>
              <a:buClrTx/>
              <a:buNone/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、连续</a:t>
            </a:r>
            <a:r>
              <a:rPr lang="zh-CN" altLang="en-US" sz="2400" dirty="0"/>
              <a:t>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Next</a:t>
            </a:r>
            <a:r>
              <a:rPr lang="zh-CN" altLang="en-US" sz="2400" dirty="0"/>
              <a:t>，最后点击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400" dirty="0"/>
              <a:t>；在</a:t>
            </a:r>
            <a:r>
              <a:rPr lang="en-US" altLang="zh-CN" sz="2400" dirty="0"/>
              <a:t>Sources</a:t>
            </a:r>
            <a:r>
              <a:rPr lang="zh-CN" altLang="en-US" sz="2400" dirty="0"/>
              <a:t>窗口中双击刚新建的文件图标，进入电路原理图编辑窗口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18220"/>
            <a:ext cx="618172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608" y="1316495"/>
            <a:ext cx="7202364" cy="49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0" y="314325"/>
            <a:ext cx="882078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4" y="1268760"/>
            <a:ext cx="898288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：某三层楼房的楼梯通道共用一盏灯，每层楼都安装了一只开关并能独立控制该灯，请设计楼道灯的控制电路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：增加控制要求，灯打开后，延时若干秒自动关闭，请重新设计楼道灯的控制电路。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" y="314325"/>
            <a:ext cx="981964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 </a:t>
            </a:r>
            <a:r>
              <a:rPr lang="zh-CN" altLang="en-US" sz="2400" dirty="0" smtClean="0">
                <a:solidFill>
                  <a:srgbClr val="FF0000"/>
                </a:solidFill>
                <a:sym typeface="+mn-ea"/>
              </a:rPr>
              <a:t>必要</a:t>
            </a:r>
            <a:br>
              <a:rPr lang="zh-CN" altLang="en-US" dirty="0" smtClean="0">
                <a:solidFill>
                  <a:srgbClr val="FF000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输入楼道灯控</a:t>
            </a:r>
            <a:r>
              <a:rPr lang="zh-CN" altLang="en-US" dirty="0" smtClean="0"/>
              <a:t>逻辑电路</a:t>
            </a:r>
            <a:endParaRPr lang="en-US" altLang="zh-CN" dirty="0" smtClean="0"/>
          </a:p>
          <a:p>
            <a:pPr marL="357505" lvl="1" indent="8255">
              <a:lnSpc>
                <a:spcPct val="150000"/>
              </a:lnSpc>
              <a:spcBef>
                <a:spcPts val="600"/>
              </a:spcBef>
              <a:buClrTx/>
              <a:buNone/>
            </a:pPr>
            <a:r>
              <a:rPr lang="zh-CN" altLang="en-US" sz="2400" dirty="0"/>
              <a:t>在</a:t>
            </a:r>
            <a:r>
              <a:rPr lang="en-US" altLang="zh-CN" sz="2400" dirty="0" err="1"/>
              <a:t>Souces</a:t>
            </a:r>
            <a:r>
              <a:rPr lang="zh-CN" altLang="en-US" sz="2400" dirty="0"/>
              <a:t>窗口中选择</a:t>
            </a:r>
            <a:r>
              <a:rPr lang="en-US" altLang="zh-CN" sz="2400" dirty="0">
                <a:solidFill>
                  <a:srgbClr val="0000FF"/>
                </a:solidFill>
              </a:rPr>
              <a:t>Symbols</a:t>
            </a:r>
            <a:r>
              <a:rPr lang="zh-CN" altLang="en-US" sz="2400" dirty="0"/>
              <a:t>选项卡，配合</a:t>
            </a:r>
            <a:r>
              <a:rPr lang="en-US" altLang="zh-CN" sz="2400" dirty="0"/>
              <a:t>Schematic Editor</a:t>
            </a:r>
            <a:r>
              <a:rPr lang="zh-CN" altLang="en-US" sz="2400" dirty="0"/>
              <a:t>工具条输入原理图，如图</a:t>
            </a:r>
            <a:endParaRPr lang="zh-CN" alt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" y="2996952"/>
            <a:ext cx="776688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2420888"/>
            <a:ext cx="2890225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en-US" sz="2000" dirty="0" smtClean="0">
                <a:solidFill>
                  <a:srgbClr val="FF0000"/>
                </a:solidFill>
              </a:rPr>
              <a:t>非必</a:t>
            </a:r>
            <a:endParaRPr lang="zh-CN" alt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查看输入电路的硬件描述代码</a:t>
            </a:r>
            <a:endParaRPr lang="en-US" altLang="zh-CN" sz="2400" dirty="0" smtClean="0"/>
          </a:p>
          <a:p>
            <a:pPr marL="358775" lvl="1" indent="6350">
              <a:lnSpc>
                <a:spcPct val="140000"/>
              </a:lnSpc>
              <a:buClrTx/>
              <a:buNone/>
            </a:pPr>
            <a:r>
              <a:rPr lang="zh-CN" altLang="en-US" sz="2000" dirty="0"/>
              <a:t>在</a:t>
            </a:r>
            <a:r>
              <a:rPr lang="en-US" altLang="zh-CN" sz="2000" dirty="0"/>
              <a:t>Sources</a:t>
            </a:r>
            <a:r>
              <a:rPr lang="zh-CN" altLang="en-US" sz="2000" dirty="0"/>
              <a:t>窗口中选择</a:t>
            </a:r>
            <a:r>
              <a:rPr lang="en-US" altLang="zh-CN" sz="2000" dirty="0"/>
              <a:t>Sources for: </a:t>
            </a:r>
            <a:r>
              <a:rPr lang="en-US" altLang="zh-CN" sz="2000" dirty="0">
                <a:solidFill>
                  <a:srgbClr val="0000FF"/>
                </a:solidFill>
              </a:rPr>
              <a:t>Synthesis / Implementation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选中</a:t>
            </a:r>
            <a:r>
              <a:rPr lang="en-US" altLang="zh-CN" sz="2000" dirty="0" err="1" smtClean="0"/>
              <a:t>L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ampCtrl.sch</a:t>
            </a:r>
            <a:r>
              <a:rPr lang="zh-CN" altLang="en-US" sz="2000" dirty="0"/>
              <a:t>图标，在</a:t>
            </a:r>
            <a:r>
              <a:rPr lang="en-US" altLang="zh-CN" sz="2000" dirty="0"/>
              <a:t>Processes</a:t>
            </a:r>
            <a:r>
              <a:rPr lang="zh-CN" altLang="en-US" sz="2000" dirty="0"/>
              <a:t>窗口</a:t>
            </a:r>
            <a:r>
              <a:rPr lang="en-US" altLang="zh-CN" sz="2000" dirty="0"/>
              <a:t>Processes</a:t>
            </a:r>
            <a:r>
              <a:rPr lang="zh-CN" altLang="en-US" sz="2000" dirty="0"/>
              <a:t>选项卡中展开 </a:t>
            </a:r>
            <a:r>
              <a:rPr lang="en-US" altLang="zh-CN" sz="2000" dirty="0">
                <a:solidFill>
                  <a:srgbClr val="FF0000"/>
                </a:solidFill>
              </a:rPr>
              <a:t>Design Utilities</a:t>
            </a:r>
            <a:r>
              <a:rPr lang="zh-CN" altLang="en-US" sz="2000" dirty="0"/>
              <a:t>并双击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View HDL Functional Model </a:t>
            </a:r>
            <a:r>
              <a:rPr lang="zh-CN" altLang="en-US" sz="2000" dirty="0"/>
              <a:t>，如图</a:t>
            </a:r>
            <a:endParaRPr lang="zh-CN" altLang="en-US" sz="2000" dirty="0"/>
          </a:p>
          <a:p>
            <a:endParaRPr lang="zh-CN" altLang="en-US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08371"/>
            <a:ext cx="5472608" cy="367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258810" cy="954405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非必</a:t>
            </a:r>
            <a:endParaRPr lang="zh-CN" altLang="en-US" sz="2000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57606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查看输入电路的硬件描述代码</a:t>
            </a:r>
            <a:endParaRPr lang="en-US" altLang="zh-CN" sz="2400" dirty="0" smtClean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10951" y="1844824"/>
            <a:ext cx="28482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Lampcontrol</a:t>
            </a:r>
            <a:r>
              <a:rPr lang="en-US" altLang="zh-CN" dirty="0"/>
              <a:t>(S1</a:t>
            </a:r>
            <a:r>
              <a:rPr lang="en-US" altLang="zh-CN" dirty="0" smtClean="0"/>
              <a:t>,                  </a:t>
            </a:r>
            <a:r>
              <a:rPr lang="en-US" altLang="zh-CN" dirty="0"/>
              <a:t>S2</a:t>
            </a:r>
            <a:r>
              <a:rPr lang="en-US" altLang="zh-CN" dirty="0" smtClean="0"/>
              <a:t>, </a:t>
            </a:r>
            <a:r>
              <a:rPr lang="en-US" altLang="zh-CN" dirty="0"/>
              <a:t>S3, </a:t>
            </a:r>
            <a:r>
              <a:rPr lang="en-US" altLang="zh-CN" dirty="0" smtClean="0"/>
              <a:t>Buzzer</a:t>
            </a:r>
            <a:r>
              <a:rPr lang="en-US" altLang="zh-CN" dirty="0"/>
              <a:t>, </a:t>
            </a:r>
            <a:r>
              <a:rPr lang="en-US" altLang="zh-CN" dirty="0" smtClean="0"/>
              <a:t>F</a:t>
            </a:r>
            <a:r>
              <a:rPr lang="en-US" altLang="zh-CN" dirty="0"/>
              <a:t>, </a:t>
            </a:r>
            <a:r>
              <a:rPr lang="en-US" altLang="zh-CN" dirty="0" smtClean="0"/>
              <a:t> </a:t>
            </a:r>
            <a:r>
              <a:rPr lang="en-US" altLang="zh-CN" dirty="0"/>
              <a:t>LED);</a:t>
            </a:r>
            <a:endParaRPr lang="en-US" altLang="zh-CN" dirty="0"/>
          </a:p>
          <a:p>
            <a:r>
              <a:rPr lang="en-US" altLang="zh-CN" dirty="0" smtClean="0"/>
              <a:t>    </a:t>
            </a:r>
            <a:r>
              <a:rPr lang="en-US" altLang="zh-CN" dirty="0"/>
              <a:t>input S1;</a:t>
            </a:r>
            <a:endParaRPr lang="en-US" altLang="zh-CN" dirty="0"/>
          </a:p>
          <a:p>
            <a:r>
              <a:rPr lang="en-US" altLang="zh-CN" dirty="0"/>
              <a:t>    input S2;</a:t>
            </a:r>
            <a:endParaRPr lang="en-US" altLang="zh-CN" dirty="0"/>
          </a:p>
          <a:p>
            <a:r>
              <a:rPr lang="en-US" altLang="zh-CN" dirty="0"/>
              <a:t>    input S3;</a:t>
            </a:r>
            <a:endParaRPr lang="en-US" altLang="zh-CN" dirty="0"/>
          </a:p>
          <a:p>
            <a:r>
              <a:rPr lang="en-US" altLang="zh-CN" dirty="0"/>
              <a:t>   output Buzzer;</a:t>
            </a:r>
            <a:endParaRPr lang="en-US" altLang="zh-CN" dirty="0"/>
          </a:p>
          <a:p>
            <a:r>
              <a:rPr lang="en-US" altLang="zh-CN" dirty="0"/>
              <a:t>   output F;</a:t>
            </a:r>
            <a:endParaRPr lang="en-US" altLang="zh-CN" dirty="0"/>
          </a:p>
          <a:p>
            <a:r>
              <a:rPr lang="en-US" altLang="zh-CN" dirty="0"/>
              <a:t>   output [6:0] LED;</a:t>
            </a:r>
            <a:endParaRPr lang="en-US" altLang="zh-CN" dirty="0"/>
          </a:p>
          <a:p>
            <a:r>
              <a:rPr lang="en-US" altLang="zh-CN" dirty="0"/>
              <a:t>   </a:t>
            </a:r>
            <a:endParaRPr lang="en-US" altLang="zh-CN" dirty="0"/>
          </a:p>
          <a:p>
            <a:r>
              <a:rPr lang="en-US" altLang="zh-CN" dirty="0"/>
              <a:t>   wire NS1;</a:t>
            </a:r>
            <a:endParaRPr lang="en-US" altLang="zh-CN" dirty="0"/>
          </a:p>
          <a:p>
            <a:r>
              <a:rPr lang="en-US" altLang="zh-CN" dirty="0"/>
              <a:t>   wire NS2;</a:t>
            </a:r>
            <a:endParaRPr lang="en-US" altLang="zh-CN" dirty="0"/>
          </a:p>
          <a:p>
            <a:r>
              <a:rPr lang="en-US" altLang="zh-CN" dirty="0"/>
              <a:t>   wire NS3;</a:t>
            </a:r>
            <a:endParaRPr lang="en-US" altLang="zh-CN" dirty="0"/>
          </a:p>
          <a:p>
            <a:r>
              <a:rPr lang="en-US" altLang="zh-CN" dirty="0"/>
              <a:t>   wire S1NS2NS3;</a:t>
            </a:r>
            <a:endParaRPr lang="en-US" altLang="zh-CN" dirty="0"/>
          </a:p>
          <a:p>
            <a:r>
              <a:rPr lang="en-US" altLang="zh-CN" dirty="0"/>
              <a:t>   wire S1S2S3;</a:t>
            </a:r>
            <a:endParaRPr lang="en-US" altLang="zh-CN" dirty="0"/>
          </a:p>
          <a:p>
            <a:r>
              <a:rPr lang="en-US" altLang="zh-CN" dirty="0"/>
              <a:t>   wire S2NS1NS3;</a:t>
            </a:r>
            <a:endParaRPr lang="en-US" altLang="zh-CN" dirty="0"/>
          </a:p>
          <a:p>
            <a:r>
              <a:rPr lang="en-US" altLang="zh-CN" dirty="0"/>
              <a:t>   wire S3NS1NS2;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43808" y="2121823"/>
            <a:ext cx="2880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AND3  AND3_1 (.I0(NS3), </a:t>
            </a:r>
            <a:endParaRPr lang="en-US" altLang="zh-CN" dirty="0"/>
          </a:p>
          <a:p>
            <a:r>
              <a:rPr lang="en-US" altLang="zh-CN" dirty="0"/>
              <a:t>                .I1(NS2), </a:t>
            </a:r>
            <a:endParaRPr lang="en-US" altLang="zh-CN" dirty="0"/>
          </a:p>
          <a:p>
            <a:r>
              <a:rPr lang="en-US" altLang="zh-CN" dirty="0"/>
              <a:t>                .I2(S1), </a:t>
            </a:r>
            <a:endParaRPr lang="en-US" altLang="zh-CN" dirty="0"/>
          </a:p>
          <a:p>
            <a:r>
              <a:rPr lang="en-US" altLang="zh-CN" dirty="0"/>
              <a:t>                .O(S1NS2NS3));</a:t>
            </a:r>
            <a:endParaRPr lang="en-US" altLang="zh-CN" dirty="0"/>
          </a:p>
          <a:p>
            <a:r>
              <a:rPr lang="en-US" altLang="zh-CN" dirty="0"/>
              <a:t>   AND3  AND3_2 (.I0(NS3), </a:t>
            </a:r>
            <a:endParaRPr lang="en-US" altLang="zh-CN" dirty="0"/>
          </a:p>
          <a:p>
            <a:r>
              <a:rPr lang="en-US" altLang="zh-CN" dirty="0"/>
              <a:t>                .I1(S2), </a:t>
            </a:r>
            <a:endParaRPr lang="en-US" altLang="zh-CN" dirty="0"/>
          </a:p>
          <a:p>
            <a:r>
              <a:rPr lang="en-US" altLang="zh-CN" dirty="0"/>
              <a:t>                .I2(NS1), </a:t>
            </a:r>
            <a:endParaRPr lang="en-US" altLang="zh-CN" dirty="0"/>
          </a:p>
          <a:p>
            <a:r>
              <a:rPr lang="en-US" altLang="zh-CN" dirty="0"/>
              <a:t>                .O(S2NS1NS3));</a:t>
            </a:r>
            <a:endParaRPr lang="en-US" altLang="zh-CN" dirty="0"/>
          </a:p>
          <a:p>
            <a:r>
              <a:rPr lang="en-US" altLang="zh-CN" dirty="0"/>
              <a:t>   AND3  AND3_3 (.I0(S3), </a:t>
            </a:r>
            <a:endParaRPr lang="en-US" altLang="zh-CN" dirty="0"/>
          </a:p>
          <a:p>
            <a:r>
              <a:rPr lang="en-US" altLang="zh-CN" dirty="0"/>
              <a:t>                .I1(NS2), </a:t>
            </a:r>
            <a:endParaRPr lang="en-US" altLang="zh-CN" dirty="0"/>
          </a:p>
          <a:p>
            <a:r>
              <a:rPr lang="en-US" altLang="zh-CN" dirty="0"/>
              <a:t>                .I2(NS1), </a:t>
            </a:r>
            <a:endParaRPr lang="en-US" altLang="zh-CN" dirty="0"/>
          </a:p>
          <a:p>
            <a:r>
              <a:rPr lang="en-US" altLang="zh-CN" dirty="0"/>
              <a:t>                .O(S3NS1NS2));</a:t>
            </a:r>
            <a:endParaRPr lang="en-US" altLang="zh-CN" dirty="0"/>
          </a:p>
          <a:p>
            <a:r>
              <a:rPr lang="en-US" altLang="zh-CN" dirty="0"/>
              <a:t>   AND3  AND3_4 (.I0(S1), </a:t>
            </a:r>
            <a:endParaRPr lang="en-US" altLang="zh-CN" dirty="0"/>
          </a:p>
          <a:p>
            <a:r>
              <a:rPr lang="en-US" altLang="zh-CN" dirty="0"/>
              <a:t>                .I1(S2), </a:t>
            </a:r>
            <a:endParaRPr lang="en-US" altLang="zh-CN" dirty="0"/>
          </a:p>
          <a:p>
            <a:r>
              <a:rPr lang="en-US" altLang="zh-CN" dirty="0"/>
              <a:t>                .I2(S3), </a:t>
            </a:r>
            <a:endParaRPr lang="en-US" altLang="zh-CN" dirty="0"/>
          </a:p>
          <a:p>
            <a:r>
              <a:rPr lang="en-US" altLang="zh-CN" dirty="0"/>
              <a:t>                .O(S1S2S3));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68854" y="1018593"/>
            <a:ext cx="30243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INV  INV_1 (.I(S1), </a:t>
            </a:r>
            <a:endParaRPr lang="en-US" altLang="zh-CN" dirty="0"/>
          </a:p>
          <a:p>
            <a:r>
              <a:rPr lang="en-US" altLang="zh-CN" dirty="0"/>
              <a:t>              .O(NS1));</a:t>
            </a:r>
            <a:endParaRPr lang="en-US" altLang="zh-CN" dirty="0"/>
          </a:p>
          <a:p>
            <a:r>
              <a:rPr lang="en-US" altLang="zh-CN" dirty="0"/>
              <a:t>   INV  INV_2 (.I(S2), </a:t>
            </a:r>
            <a:endParaRPr lang="en-US" altLang="zh-CN" dirty="0"/>
          </a:p>
          <a:p>
            <a:r>
              <a:rPr lang="en-US" altLang="zh-CN" dirty="0"/>
              <a:t>              .O(NS2));</a:t>
            </a:r>
            <a:endParaRPr lang="en-US" altLang="zh-CN" dirty="0"/>
          </a:p>
          <a:p>
            <a:r>
              <a:rPr lang="en-US" altLang="zh-CN" dirty="0"/>
              <a:t>   INV  INV_3 (.I(S3), </a:t>
            </a:r>
            <a:endParaRPr lang="en-US" altLang="zh-CN" dirty="0"/>
          </a:p>
          <a:p>
            <a:r>
              <a:rPr lang="en-US" altLang="zh-CN" dirty="0"/>
              <a:t>              .O(NS3));</a:t>
            </a:r>
            <a:endParaRPr lang="en-US" altLang="zh-CN" dirty="0"/>
          </a:p>
          <a:p>
            <a:r>
              <a:rPr lang="en-US" altLang="zh-CN" dirty="0"/>
              <a:t>   OR4  OR4_1 (.I0(S1S2S3), </a:t>
            </a:r>
            <a:endParaRPr lang="en-US" altLang="zh-CN" dirty="0"/>
          </a:p>
          <a:p>
            <a:r>
              <a:rPr lang="en-US" altLang="zh-CN" dirty="0"/>
              <a:t>              .I1(S3NS1NS2), </a:t>
            </a:r>
            <a:endParaRPr lang="en-US" altLang="zh-CN" dirty="0"/>
          </a:p>
          <a:p>
            <a:r>
              <a:rPr lang="en-US" altLang="zh-CN" dirty="0"/>
              <a:t>              .I2(S2NS1NS3), </a:t>
            </a:r>
            <a:endParaRPr lang="en-US" altLang="zh-CN" dirty="0"/>
          </a:p>
          <a:p>
            <a:r>
              <a:rPr lang="en-US" altLang="zh-CN" dirty="0"/>
              <a:t>              .I3(S1NS2NS3), </a:t>
            </a:r>
            <a:endParaRPr lang="en-US" altLang="zh-CN" dirty="0"/>
          </a:p>
          <a:p>
            <a:r>
              <a:rPr lang="en-US" altLang="zh-CN" dirty="0"/>
              <a:t>              .O(F));</a:t>
            </a:r>
            <a:endParaRPr lang="en-US" altLang="zh-CN" dirty="0"/>
          </a:p>
          <a:p>
            <a:r>
              <a:rPr lang="en-US" altLang="zh-CN" dirty="0"/>
              <a:t>   VCC  VCC_B (.P(Buzzer));</a:t>
            </a:r>
            <a:endParaRPr lang="en-US" altLang="zh-CN" dirty="0"/>
          </a:p>
          <a:p>
            <a:r>
              <a:rPr lang="en-US" altLang="zh-CN" dirty="0"/>
              <a:t>   VCC  VCC_0 (.P(LED[0]));</a:t>
            </a:r>
            <a:endParaRPr lang="en-US" altLang="zh-CN" dirty="0"/>
          </a:p>
          <a:p>
            <a:r>
              <a:rPr lang="en-US" altLang="zh-CN" dirty="0"/>
              <a:t>   VCC  VCC_1 (.P(LED[1]));</a:t>
            </a:r>
            <a:endParaRPr lang="en-US" altLang="zh-CN" dirty="0"/>
          </a:p>
          <a:p>
            <a:r>
              <a:rPr lang="en-US" altLang="zh-CN" dirty="0"/>
              <a:t>   VCC  VCC_2 (.P(LED[2]));</a:t>
            </a:r>
            <a:endParaRPr lang="en-US" altLang="zh-CN" dirty="0"/>
          </a:p>
          <a:p>
            <a:r>
              <a:rPr lang="en-US" altLang="zh-CN" dirty="0"/>
              <a:t>   VCC  VCC_3 (.P(LED[3]));</a:t>
            </a:r>
            <a:endParaRPr lang="en-US" altLang="zh-CN" dirty="0"/>
          </a:p>
          <a:p>
            <a:r>
              <a:rPr lang="en-US" altLang="zh-CN" dirty="0"/>
              <a:t>   VCC  VCC_4 (.P(LED[4]));</a:t>
            </a:r>
            <a:endParaRPr lang="en-US" altLang="zh-CN" dirty="0"/>
          </a:p>
          <a:p>
            <a:r>
              <a:rPr lang="en-US" altLang="zh-CN" dirty="0"/>
              <a:t>   VCC  VCC_5 (.P(LED[5]));</a:t>
            </a:r>
            <a:endParaRPr lang="en-US" altLang="zh-CN" dirty="0"/>
          </a:p>
          <a:p>
            <a:r>
              <a:rPr lang="en-US" altLang="zh-CN" dirty="0"/>
              <a:t>   VCC  VCC_6 (.P(LED[6</a:t>
            </a:r>
            <a:r>
              <a:rPr lang="en-US" altLang="zh-CN" dirty="0" smtClean="0"/>
              <a:t>]));</a:t>
            </a:r>
            <a:endParaRPr lang="en-US" altLang="zh-CN" dirty="0" smtClean="0"/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7402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建立基准测试波形文件</a:t>
            </a:r>
            <a:r>
              <a:rPr lang="zh-CN" altLang="en-US" sz="3000" dirty="0" smtClean="0"/>
              <a:t>：</a:t>
            </a:r>
            <a:r>
              <a:rPr lang="en-US" altLang="zh-CN" sz="3000" dirty="0" err="1" smtClean="0"/>
              <a:t>LampCtrl_sim.tbw</a:t>
            </a:r>
            <a:endParaRPr lang="en-US" altLang="zh-CN" sz="3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、在</a:t>
            </a:r>
            <a:r>
              <a:rPr lang="zh-CN" altLang="en-US" sz="2000" dirty="0"/>
              <a:t>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Verilog Test </a:t>
            </a:r>
            <a:r>
              <a:rPr lang="en-US" altLang="zh-CN" sz="2000" dirty="0">
                <a:solidFill>
                  <a:srgbClr val="0000FF"/>
                </a:solidFill>
              </a:rPr>
              <a:t>F</a:t>
            </a:r>
            <a:r>
              <a:rPr lang="en-US" altLang="zh-CN" sz="2000" dirty="0" smtClean="0">
                <a:solidFill>
                  <a:srgbClr val="0000FF"/>
                </a:solidFill>
              </a:rPr>
              <a:t>ixture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 err="1" smtClean="0">
                <a:solidFill>
                  <a:srgbClr val="0000FF"/>
                </a:solidFill>
              </a:rPr>
              <a:t>LampCtrl_sim.v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80" y="3752215"/>
            <a:ext cx="3689985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396240" y="3752215"/>
          <a:ext cx="4443730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6638925" imgH="4924425" progId="Paint.Picture">
                  <p:embed/>
                </p:oleObj>
              </mc:Choice>
              <mc:Fallback>
                <p:oleObj name="" r:id="rId2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6240" y="3752215"/>
                        <a:ext cx="4443730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仿真</a:t>
            </a:r>
            <a:r>
              <a:rPr lang="zh-CN" altLang="en-US" sz="2800" dirty="0"/>
              <a:t>激励</a:t>
            </a:r>
            <a:r>
              <a:rPr lang="zh-CN" altLang="en-US" sz="2800" dirty="0" smtClean="0"/>
              <a:t>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LampCtrl_LampCtrl_sch_tb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();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Output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wire F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Bidirs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Instantiate the UUT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UUT (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102091" y="1125379"/>
            <a:ext cx="396044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Initialize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ifdef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auto_init</a:t>
            </a:r>
            <a:endParaRPr lang="en-US" altLang="zh-CN" sz="1600" dirty="0" err="1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S3=0;S2=0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S1=0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  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S1=1;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S2=1;S1=0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S1=1;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S3=1;S2=0;S1=0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S1=1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 #50; 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   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S2=1;S1=0;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      S1=1; 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`</a:t>
            </a:r>
            <a:r>
              <a:rPr lang="en-US" altLang="zh-CN" sz="16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endif</a:t>
            </a:r>
            <a:endParaRPr lang="en-US" altLang="zh-CN" sz="1600" dirty="0" err="1" smtClean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00" y="5157192"/>
            <a:ext cx="5649872" cy="140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/>
              <a:t>仿真激励输入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LampCtrl_LampCtrl_sch_tb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();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Output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wire F;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Bidirs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Instantiate the UUT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UUT (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076056" y="1628800"/>
            <a:ext cx="3960440" cy="5040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Initialize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ifdef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auto_init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initial begin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S3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S3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1;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#50 S1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S2 = 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S3 = 0;</a:t>
            </a:r>
            <a:endParaRPr lang="zh-CN" altLang="en-US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`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endif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4" name="线形标注 1 3"/>
          <p:cNvSpPr/>
          <p:nvPr/>
        </p:nvSpPr>
        <p:spPr>
          <a:xfrm>
            <a:off x="2267744" y="3789040"/>
            <a:ext cx="1944216" cy="612648"/>
          </a:xfrm>
          <a:prstGeom prst="borderCallout1">
            <a:avLst>
              <a:gd name="adj1" fmla="val 30231"/>
              <a:gd name="adj2" fmla="val 105128"/>
              <a:gd name="adj3" fmla="val -286466"/>
              <a:gd name="adj4" fmla="val 15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一定要注释掉</a:t>
            </a:r>
            <a:endParaRPr lang="zh-CN" altLang="en-US" sz="2000" b="1" dirty="0"/>
          </a:p>
        </p:txBody>
      </p:sp>
      <p:sp>
        <p:nvSpPr>
          <p:cNvPr id="7" name="线形标注 1 6"/>
          <p:cNvSpPr/>
          <p:nvPr/>
        </p:nvSpPr>
        <p:spPr>
          <a:xfrm>
            <a:off x="2246040" y="3789040"/>
            <a:ext cx="1944216" cy="612648"/>
          </a:xfrm>
          <a:prstGeom prst="borderCallout1">
            <a:avLst>
              <a:gd name="adj1" fmla="val 30231"/>
              <a:gd name="adj2" fmla="val 105128"/>
              <a:gd name="adj3" fmla="val 367954"/>
              <a:gd name="adj4" fmla="val 148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一定要注释掉</a:t>
            </a:r>
            <a:endParaRPr lang="zh-CN" altLang="en-US" sz="2000" b="1" dirty="0"/>
          </a:p>
        </p:txBody>
      </p:sp>
      <p:sp>
        <p:nvSpPr>
          <p:cNvPr id="8" name="线形标注 1 7"/>
          <p:cNvSpPr/>
          <p:nvPr/>
        </p:nvSpPr>
        <p:spPr>
          <a:xfrm>
            <a:off x="2711588" y="5589240"/>
            <a:ext cx="1944216" cy="936104"/>
          </a:xfrm>
          <a:prstGeom prst="borderCallout1">
            <a:avLst>
              <a:gd name="adj1" fmla="val -5460"/>
              <a:gd name="adj2" fmla="val -694"/>
              <a:gd name="adj3" fmla="val -20893"/>
              <a:gd name="adj4" fmla="val -4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对</a:t>
            </a:r>
            <a:r>
              <a:rPr lang="en-US" altLang="zh-CN" sz="2000" b="1" dirty="0" err="1"/>
              <a:t>LampCtrl</a:t>
            </a:r>
            <a:r>
              <a:rPr lang="zh-CN" altLang="en-US" sz="2000" b="1" dirty="0"/>
              <a:t>模块进行仿真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8" y="2729973"/>
            <a:ext cx="7328988" cy="408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View</a:t>
            </a:r>
            <a:r>
              <a:rPr lang="zh-CN" altLang="en-US" sz="2800" dirty="0" smtClean="0"/>
              <a:t>选择</a:t>
            </a:r>
            <a:r>
              <a:rPr lang="en-US" altLang="zh-CN" sz="2800" dirty="0">
                <a:solidFill>
                  <a:srgbClr val="0000FF"/>
                </a:solidFill>
              </a:rPr>
              <a:t>Simulation</a:t>
            </a:r>
            <a:r>
              <a:rPr lang="zh-CN" altLang="en-US" sz="2800" dirty="0" smtClean="0"/>
              <a:t>视图，</a:t>
            </a:r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Hierarchy</a:t>
            </a:r>
            <a:r>
              <a:rPr lang="zh-CN" altLang="en-US" sz="2800" dirty="0" smtClean="0"/>
              <a:t>窗口中选择</a:t>
            </a:r>
            <a:r>
              <a:rPr lang="en-US" altLang="zh-CN" sz="2800" dirty="0" err="1">
                <a:solidFill>
                  <a:srgbClr val="0000FF"/>
                </a:solidFill>
              </a:rPr>
              <a:t>LampCtrl_LampCtrl_sch_tb</a:t>
            </a:r>
            <a:r>
              <a:rPr lang="zh-CN" altLang="en-US" sz="2800" dirty="0" smtClean="0"/>
              <a:t>，</a:t>
            </a:r>
            <a:r>
              <a:rPr lang="en-US" altLang="zh-CN" sz="2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Process</a:t>
            </a:r>
            <a:r>
              <a:rPr lang="zh-CN" altLang="en-US" sz="2800" dirty="0" smtClean="0"/>
              <a:t>窗口中选择</a:t>
            </a:r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Simulate </a:t>
            </a:r>
            <a:r>
              <a:rPr lang="en-US" altLang="zh-CN" sz="2800" dirty="0">
                <a:solidFill>
                  <a:srgbClr val="0000FF"/>
                </a:solidFill>
              </a:rPr>
              <a:t>Behavioral</a:t>
            </a:r>
            <a:r>
              <a:rPr lang="en-US" altLang="zh-CN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Model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83605" y="2924943"/>
            <a:ext cx="7736633" cy="3312369"/>
            <a:chOff x="783605" y="2924943"/>
            <a:chExt cx="7736633" cy="331236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05" y="2924943"/>
              <a:ext cx="7736633" cy="2520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椭圆 2"/>
            <p:cNvSpPr/>
            <p:nvPr/>
          </p:nvSpPr>
          <p:spPr>
            <a:xfrm>
              <a:off x="1835696" y="3140968"/>
              <a:ext cx="864096" cy="3600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线形标注 1 5"/>
            <p:cNvSpPr/>
            <p:nvPr/>
          </p:nvSpPr>
          <p:spPr>
            <a:xfrm>
              <a:off x="3504464" y="5661248"/>
              <a:ext cx="3443800" cy="576064"/>
            </a:xfrm>
            <a:prstGeom prst="borderCallout1">
              <a:avLst>
                <a:gd name="adj1" fmla="val 2877"/>
                <a:gd name="adj2" fmla="val -898"/>
                <a:gd name="adj3" fmla="val -378160"/>
                <a:gd name="adj4" fmla="val -31199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</a:rPr>
                <a:t>调节缩放按钮至出现完整波形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zh-CN" altLang="en-US" dirty="0">
                <a:sym typeface="+mn-ea"/>
              </a:rPr>
              <a:t>图形方式输入逻辑功能描述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8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121285" y="1891665"/>
          <a:ext cx="8869680" cy="190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68100" imgH="2209800" progId="Paint.Picture">
                  <p:embed/>
                </p:oleObj>
              </mc:Choice>
              <mc:Fallback>
                <p:oleObj name="" r:id="rId1" imgW="11468100" imgH="2209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285" y="1891665"/>
                        <a:ext cx="8869680" cy="190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8430" y="3700145"/>
          <a:ext cx="8869045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991090" imgH="2333625" progId="Paint.Picture">
                  <p:embed/>
                </p:oleObj>
              </mc:Choice>
              <mc:Fallback>
                <p:oleObj name="" r:id="rId3" imgW="9991090" imgH="2333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" y="3700145"/>
                        <a:ext cx="8869045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38430" y="528891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430" y="528891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200" y="1196975"/>
            <a:ext cx="701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ISE14.7</a:t>
            </a:r>
            <a:r>
              <a:rPr lang="zh-CN" altLang="zh-CN"/>
              <a:t>模拟运行结果只显示最后</a:t>
            </a:r>
            <a:r>
              <a:rPr lang="en-US" altLang="zh-CN"/>
              <a:t>1NS</a:t>
            </a:r>
            <a:r>
              <a:rPr lang="zh-CN" altLang="en-US"/>
              <a:t>的波形</a:t>
            </a:r>
            <a:r>
              <a:rPr lang="en-US" altLang="zh-CN"/>
              <a:t>,</a:t>
            </a:r>
            <a:r>
              <a:rPr lang="zh-CN" altLang="en-US"/>
              <a:t>所以看不到真实波形。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”Zoom  to Full View”</a:t>
            </a:r>
            <a:r>
              <a:rPr lang="zh-CN" altLang="en-US"/>
              <a:t>（           ）</a:t>
            </a:r>
            <a:r>
              <a:rPr lang="en-US" altLang="zh-CN"/>
              <a:t> </a:t>
            </a:r>
            <a:r>
              <a:rPr lang="zh-CN" altLang="en-US"/>
              <a:t>全屏显示可以看到</a:t>
            </a:r>
            <a:r>
              <a:rPr lang="en-US" altLang="zh-CN"/>
              <a:t>1us</a:t>
            </a:r>
            <a:r>
              <a:rPr lang="zh-CN" altLang="en-US"/>
              <a:t>的全部波形。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166745" y="149542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57175" imgH="228600" progId="Paint.Picture">
                  <p:embed/>
                </p:oleObj>
              </mc:Choice>
              <mc:Fallback>
                <p:oleObj name="" r:id="rId7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6745" y="149542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941568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9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sz="2800" dirty="0" smtClean="0"/>
              <a:t>另一种仿真</a:t>
            </a:r>
            <a:r>
              <a:rPr lang="zh-CN" altLang="en-US" sz="2800" dirty="0"/>
              <a:t>激励</a:t>
            </a:r>
            <a:r>
              <a:rPr lang="zh-CN" altLang="en-US" sz="2800" dirty="0" smtClean="0"/>
              <a:t>输入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395536" y="1916832"/>
            <a:ext cx="4608512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module </a:t>
            </a: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LampCtrl_LampCtrl_sch_tb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();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S1;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S2;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reg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S3;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Output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wire F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;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Bidirs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Instantiate the UUT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lamp_ctrl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UUT (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.S1(S1),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.S2(S2),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.S3(S3), 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.F(F)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  );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004048" y="1916832"/>
            <a:ext cx="4032448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Initialize Inputs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 `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ifdef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auto_init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integer i;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initial 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begin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for(i=0;i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&lt;=8;i=i+1)begin</a:t>
            </a:r>
            <a:endParaRPr lang="en-US" altLang="zh-CN" sz="1600" dirty="0" smtClean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smtClean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{S3,S2,S1}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&lt;= i;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	#50;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	end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	end</a:t>
            </a: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//  `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endif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 smtClean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sz="1600" dirty="0" err="1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</a:rPr>
              <a:t>endmodule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" y="4651375"/>
            <a:ext cx="8589645" cy="218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271" y="81551"/>
            <a:ext cx="7005464" cy="954360"/>
          </a:xfrm>
        </p:spPr>
        <p:txBody>
          <a:bodyPr/>
          <a:lstStyle/>
          <a:p>
            <a:r>
              <a:rPr lang="en-US" altLang="zh-CN" dirty="0" smtClean="0"/>
              <a:t>WIN7</a:t>
            </a:r>
            <a:r>
              <a:rPr lang="zh-CN" altLang="en-US" dirty="0" smtClean="0"/>
              <a:t>下模拟出错说明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任意多边形 3"/>
          <p:cNvSpPr/>
          <p:nvPr/>
        </p:nvSpPr>
        <p:spPr>
          <a:xfrm>
            <a:off x="241271" y="964473"/>
            <a:ext cx="9144001" cy="5927490"/>
          </a:xfrm>
          <a:custGeom>
            <a:avLst/>
            <a:gdLst/>
            <a:ahLst/>
            <a:cxnLst/>
            <a:rect l="0" t="0" r="0" b="0"/>
            <a:pathLst>
              <a:path w="9144001" h="6845301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69515" y="6629072"/>
            <a:ext cx="8287513" cy="1"/>
          </a:xfrm>
          <a:custGeom>
            <a:avLst/>
            <a:gdLst/>
            <a:ahLst/>
            <a:cxnLst/>
            <a:rect l="0" t="0" r="0" b="0"/>
            <a:pathLst>
              <a:path w="8287513" h="1">
                <a:moveTo>
                  <a:pt x="0" y="0"/>
                </a:moveTo>
                <a:lnTo>
                  <a:pt x="8287512" y="0"/>
                </a:lnTo>
              </a:path>
            </a:pathLst>
          </a:custGeom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3764" y="6716772"/>
            <a:ext cx="131446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15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5519" y="6716772"/>
            <a:ext cx="605935" cy="1204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2010-10-11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272" y="6700356"/>
            <a:ext cx="1745671" cy="1410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Verilog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与</a:t>
            </a:r>
            <a:r>
              <a:rPr lang="en-US" altLang="zh-CN" sz="1000" smtClean="0">
                <a:solidFill>
                  <a:srgbClr val="898989"/>
                </a:solidFill>
                <a:latin typeface="Times New Roman" panose="02020603050405020304"/>
              </a:rPr>
              <a:t>Xilinx</a:t>
            </a:r>
            <a:r>
              <a:rPr lang="zh-CN" altLang="en-US" sz="1000" smtClean="0">
                <a:solidFill>
                  <a:srgbClr val="898989"/>
                </a:solidFill>
                <a:latin typeface="Times New Roman" panose="02020603050405020304"/>
              </a:rPr>
              <a:t>软硬件实验平台</a:t>
            </a:r>
            <a:endParaRPr lang="zh-CN" altLang="en-US" sz="1000">
              <a:solidFill>
                <a:srgbClr val="898989"/>
              </a:solidFill>
              <a:latin typeface="Times New Roman" panose="02020603050405020304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80000" r="71213" b="13374"/>
          <a:stretch>
            <a:fillRect/>
          </a:stretch>
        </p:blipFill>
        <p:spPr bwMode="auto">
          <a:xfrm>
            <a:off x="3955875" y="1035911"/>
            <a:ext cx="5274150" cy="79208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312537" y="964473"/>
            <a:ext cx="35718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 若使用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Win7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系统，仿真出现错误如右图所示，请按如下操作：</a:t>
            </a:r>
            <a:endParaRPr lang="zh-CN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3975" y="2036043"/>
            <a:ext cx="8372485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点击“开始”按钮，在开始菜单的运行栏中输入“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services.msc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”；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在弹出的“服务”对话框中，双击“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/>
              </a:rPr>
              <a:t>WebClient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”服务；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 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 marR="0" lvl="0" indent="-342900" fontAlgn="auto">
              <a:lnSpc>
                <a:spcPts val="2400"/>
              </a:lnSpc>
              <a:buClrTx/>
              <a:buSzTx/>
              <a:buAutoNum type="arabicPeriod"/>
              <a:tabLst>
                <a:tab pos="152400" algn="l"/>
              </a:tabLs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</a:rPr>
              <a:t>在弹出的属性对话框中点击“启动”启用此服务，点击“确定”退出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anose="02020603050405020304"/>
              </a:rPr>
              <a:t>。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4" r="71305"/>
          <a:stretch>
            <a:fillRect/>
          </a:stretch>
        </p:blipFill>
        <p:spPr bwMode="auto">
          <a:xfrm>
            <a:off x="28615" y="3149335"/>
            <a:ext cx="2414121" cy="328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24" y="3469312"/>
            <a:ext cx="3817746" cy="279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09" y="3149335"/>
            <a:ext cx="3185912" cy="33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/>
          <p:cNvSpPr/>
          <p:nvPr/>
        </p:nvSpPr>
        <p:spPr>
          <a:xfrm>
            <a:off x="169661" y="5750819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98751" y="5107877"/>
            <a:ext cx="214314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599081" y="5107877"/>
            <a:ext cx="100013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：解决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457200" y="1313220"/>
            <a:ext cx="4686304" cy="5212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分析楼道灯的事件行为，用组合电路实现，用拨动开关作为电路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输入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,</a:t>
            </a:r>
            <a:r>
              <a:rPr lang="en-US" altLang="zh-CN" sz="2400" i="1" dirty="0" smtClean="0"/>
              <a:t>S</a:t>
            </a:r>
            <a:r>
              <a:rPr lang="en-US" altLang="zh-CN" sz="2400" baseline="-25000" dirty="0" smtClean="0"/>
              <a:t>3 </a:t>
            </a:r>
            <a:r>
              <a:rPr lang="zh-CN" altLang="en-US" sz="2400" dirty="0" smtClean="0"/>
              <a:t>，电路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输出</a:t>
            </a:r>
            <a:r>
              <a:rPr lang="zh-CN" altLang="en-US" sz="2400" dirty="0" smtClean="0"/>
              <a:t>为 </a:t>
            </a:r>
            <a:r>
              <a:rPr lang="en-US" altLang="zh-CN" sz="2400" i="1" dirty="0" smtClean="0"/>
              <a:t>F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变量赋值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开关往下为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，往上为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输出灯亮为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，灯暗为</a:t>
            </a:r>
            <a:r>
              <a:rPr lang="en-US" altLang="zh-CN" sz="2400" dirty="0" smtClean="0"/>
              <a:t>0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编写真值表，如右表</a:t>
            </a:r>
            <a:endParaRPr lang="zh-CN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75489" y="1916832"/>
          <a:ext cx="2928959" cy="37147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3033"/>
                <a:gridCol w="773033"/>
                <a:gridCol w="773033"/>
                <a:gridCol w="609860"/>
              </a:tblGrid>
              <a:tr h="454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6" y="2202474"/>
            <a:ext cx="3695349" cy="386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653536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/>
              <a:t>10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1309"/>
            <a:ext cx="6203032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建立用户时序约束并为模块的端口指定引脚分配</a:t>
            </a:r>
            <a:endParaRPr lang="en-US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815117" y="6011996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XC7K160T</a:t>
            </a:r>
            <a:r>
              <a:rPr lang="zh-CN" altLang="en-US" b="1" dirty="0">
                <a:solidFill>
                  <a:srgbClr val="0000FF"/>
                </a:solidFill>
              </a:rPr>
              <a:t>芯片的引脚图</a:t>
            </a:r>
            <a:endParaRPr lang="zh-CN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7188833" y="1247507"/>
            <a:ext cx="1213366" cy="16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0" t="34250" r="16877" b="45091"/>
          <a:stretch>
            <a:fillRect/>
          </a:stretch>
        </p:blipFill>
        <p:spPr bwMode="auto">
          <a:xfrm>
            <a:off x="5004048" y="3145090"/>
            <a:ext cx="2538535" cy="255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956376" y="1700808"/>
            <a:ext cx="403485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004048" y="1700808"/>
            <a:ext cx="2952328" cy="1444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542583" y="2204864"/>
            <a:ext cx="817278" cy="34975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27584" y="4423758"/>
            <a:ext cx="5544618" cy="145351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51920" y="5927536"/>
            <a:ext cx="5029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NET "F" LOC = AF24 | IOSTANDARD = LVCMOS33;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2292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96" y="1196752"/>
            <a:ext cx="8229600" cy="2437731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建立用户时序约束并为模块的端口指定引脚分配</a:t>
            </a:r>
            <a:endParaRPr lang="en-US" altLang="zh-CN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619672" y="3789040"/>
            <a:ext cx="6480720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3340" y="3634740"/>
          <a:ext cx="311213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638925" imgH="4924425" progId="Paint.Picture">
                  <p:embed/>
                </p:oleObj>
              </mc:Choice>
              <mc:Fallback>
                <p:oleObj name="" r:id="rId1" imgW="6638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" y="3634740"/>
                        <a:ext cx="311213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3710940"/>
            <a:ext cx="3129280" cy="2991485"/>
          </a:xfrm>
          <a:prstGeom prst="rect">
            <a:avLst/>
          </a:prstGeom>
        </p:spPr>
      </p:pic>
      <p:graphicFrame>
        <p:nvGraphicFramePr>
          <p:cNvPr id="9" name="对象 8"/>
          <p:cNvGraphicFramePr/>
          <p:nvPr/>
        </p:nvGraphicFramePr>
        <p:xfrm>
          <a:off x="6294755" y="3750310"/>
          <a:ext cx="2809240" cy="291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4" imgW="7924800" imgH="4619625" progId="Paint.Picture">
                  <p:embed/>
                </p:oleObj>
              </mc:Choice>
              <mc:Fallback>
                <p:oleObj name="" r:id="rId4" imgW="7924800" imgH="46196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4755" y="3750310"/>
                        <a:ext cx="2809240" cy="2912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2292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391" y="1051972"/>
            <a:ext cx="8229600" cy="2437731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建立用户时序约束并为模块的端口指定引脚分配</a:t>
            </a:r>
            <a:endParaRPr lang="en-US" altLang="zh-CN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、在</a:t>
            </a:r>
            <a:r>
              <a:rPr lang="en-US" altLang="zh-CN" sz="2000" dirty="0"/>
              <a:t>Sources </a:t>
            </a:r>
            <a:r>
              <a:rPr lang="zh-CN" altLang="en-US" sz="2000" dirty="0"/>
              <a:t>窗口空白处的右键菜单中选择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New Source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、在新建源文件向导中选择源类型为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0000FF"/>
                </a:solidFill>
              </a:rPr>
              <a:t>Implementation Constraints File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文件名</a:t>
            </a:r>
            <a:r>
              <a:rPr lang="en-US" altLang="zh-CN" sz="2000" dirty="0">
                <a:solidFill>
                  <a:srgbClr val="0000FF"/>
                </a:solidFill>
              </a:rPr>
              <a:t>K7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zh-CN" altLang="en-US" sz="2000" dirty="0"/>
              <a:t>并勾选</a:t>
            </a:r>
            <a:r>
              <a:rPr lang="en-US" altLang="zh-CN" sz="2000" dirty="0">
                <a:solidFill>
                  <a:srgbClr val="0000FF"/>
                </a:solidFill>
              </a:rPr>
              <a:t>Add to Project</a:t>
            </a:r>
            <a:endParaRPr lang="en-US" altLang="zh-CN" sz="2000" dirty="0"/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、点击</a:t>
            </a:r>
            <a:r>
              <a:rPr lang="en-US" altLang="zh-CN" sz="2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Fill>
                  <a:solidFill>
                    <a:srgbClr val="FF0000"/>
                  </a:solidFill>
                </a:uFill>
              </a:rPr>
              <a:t>Finish</a:t>
            </a:r>
            <a:r>
              <a:rPr lang="zh-CN" altLang="en-US" sz="2000" dirty="0" smtClean="0"/>
              <a:t>进入</a:t>
            </a:r>
            <a:r>
              <a:rPr lang="en-US" altLang="zh-CN" sz="2000" dirty="0">
                <a:solidFill>
                  <a:srgbClr val="0000FF"/>
                </a:solidFill>
              </a:rPr>
              <a:t>K7.ucf</a:t>
            </a:r>
            <a:r>
              <a:rPr lang="zh-CN" altLang="en-US" sz="2000" dirty="0" smtClean="0"/>
              <a:t>编辑</a:t>
            </a:r>
            <a:r>
              <a:rPr lang="zh-CN" altLang="en-US" sz="2000" dirty="0"/>
              <a:t>窗口</a:t>
            </a:r>
            <a:endParaRPr lang="zh-CN" altLang="en-US" sz="20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619672" y="3789040"/>
            <a:ext cx="6480720" cy="2376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sz="3200" b="1" kern="12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sz="2800" b="1" kern="120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6" y="3354705"/>
            <a:ext cx="712879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NET"S1"LOC=AA10 | IOSTANDARD=LVCMOS15;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#</a:t>
            </a:r>
            <a:r>
              <a:rPr lang="zh-CN" altLang="zh-CN" b="1" dirty="0">
                <a:solidFill>
                  <a:srgbClr val="FF0000"/>
                </a:solidFill>
                <a:sym typeface="+mn-ea"/>
              </a:rPr>
              <a:t>电压说明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NET"S2"LOC=AB10 | IOSTANDARD=LVCMOS15;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NET"S3"LOC=AA13 | IOSTANDARD=LVCMOS15;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NET"F"LOC=AF24  | IOSTANDARD=LVCMOS33 ;#D8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#NET"Buzzer"LOC=AF25 | IOSTANDARD=LVCMOS33 ;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#NET"LED[0]"LOC=W23  | IOSTANDARD=LVCMOS33 ;#D1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#NET"LED[1]"LOC=AB26 | IOSTANDARD=LVCMOS33 ;#D2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#NET"LED[2]"LOC=Y25  | IOSTANDARD=LVCMOS33 ;#D3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#NET"LED[3]"LOC=AA23 | IOSTANDARD=LVCMOS33 ;#D4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#NET"LED[4]"LOC=Y23  | IOSTANDARD=LVCMOS33 ;#D5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#NET"LED[5]"LOC=Y22  | IOSTANDARD=LVCMOS33 ;#D6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#NET"LED[6]"LOC=AE21 | IOSTANDARD=LVCMOS33 ;#D7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4850765"/>
            <a:ext cx="2574290" cy="17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/>
          <p:nvPr/>
        </p:nvGraphicFramePr>
        <p:xfrm>
          <a:off x="447675" y="1341755"/>
          <a:ext cx="7581265" cy="350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7134225" imgH="3343275" progId="Paint.Picture">
                  <p:embed/>
                </p:oleObj>
              </mc:Choice>
              <mc:Fallback>
                <p:oleObj name="" r:id="rId2" imgW="7134225" imgH="33432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7675" y="1341755"/>
                        <a:ext cx="7581265" cy="350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得到逻辑表达式和电路图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64" y="2136542"/>
            <a:ext cx="7150690" cy="430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25195" y="1196975"/>
            <a:ext cx="6460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F=S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1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2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3</a:t>
            </a:r>
            <a:endParaRPr lang="en-US" altLang="zh-CN" sz="3200" baseline="-25000" dirty="0"/>
          </a:p>
          <a:p>
            <a:pPr marL="0" indent="0">
              <a:buNone/>
            </a:pPr>
            <a:r>
              <a:rPr lang="zh-CN" altLang="en-US" sz="3200" dirty="0">
                <a:sym typeface="+mn-ea"/>
              </a:rPr>
              <a:t>      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100   010   001 111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051" name="Picture 3" descr="C:\Users\董亚波\Desktop\2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7544" y="1844824"/>
            <a:ext cx="8136904" cy="40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67360" y="1196975"/>
            <a:ext cx="6710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Add  Bus  Tap </a:t>
            </a:r>
            <a:r>
              <a:rPr lang="zh-CN" altLang="en-US" sz="2800"/>
              <a:t>，</a:t>
            </a:r>
            <a:r>
              <a:rPr lang="zh-CN" altLang="zh-CN" sz="2800">
                <a:solidFill>
                  <a:srgbClr val="FF0000"/>
                </a:solidFill>
              </a:rPr>
              <a:t>总线</a:t>
            </a:r>
            <a:r>
              <a:rPr lang="zh-CN" altLang="zh-CN" sz="2800"/>
              <a:t> </a:t>
            </a:r>
            <a:r>
              <a:rPr lang="zh-CN" altLang="en-US" sz="2800">
                <a:sym typeface="+mn-ea"/>
              </a:rPr>
              <a:t>分</a:t>
            </a:r>
            <a:r>
              <a:rPr lang="zh-CN" altLang="zh-CN" sz="2800"/>
              <a:t>成 独立 </a:t>
            </a:r>
            <a:r>
              <a:rPr lang="zh-CN" altLang="zh-CN" sz="2800">
                <a:solidFill>
                  <a:srgbClr val="FF0000"/>
                </a:solidFill>
              </a:rPr>
              <a:t>分线</a:t>
            </a:r>
            <a:r>
              <a:rPr lang="zh-CN" altLang="zh-CN" sz="2800"/>
              <a:t>  </a:t>
            </a:r>
            <a:r>
              <a:rPr lang="en-US" altLang="zh-CN"/>
              <a:t>  </a:t>
            </a:r>
            <a:r>
              <a:rPr lang="zh-CN" altLang="zh-CN"/>
              <a:t> </a:t>
            </a:r>
            <a:endParaRPr lang="en-US" altLang="zh-CN"/>
          </a:p>
        </p:txBody>
      </p:sp>
      <p:sp>
        <p:nvSpPr>
          <p:cNvPr id="4" name="TextBox 2"/>
          <p:cNvSpPr txBox="1"/>
          <p:nvPr/>
        </p:nvSpPr>
        <p:spPr>
          <a:xfrm>
            <a:off x="1466071" y="6061282"/>
            <a:ext cx="699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</a:rPr>
              <a:t>上图是绘制总线过程的动画，请用放映模式观看！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797552" cy="954360"/>
          </a:xfrm>
        </p:spPr>
        <p:txBody>
          <a:bodyPr>
            <a:normAutofit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3980" y="1196975"/>
            <a:ext cx="93319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sym typeface="+mn-ea"/>
              </a:rPr>
              <a:t>正负逻辑关系说明：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（负逻辑）共阳连接：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个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正极连在一起，负极低电平时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（正逻辑）共阴连接：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个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</a:rPr>
              <a:t>负极连在一起，正极高电平时点亮 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2564904"/>
            <a:ext cx="5996707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5" y="1268760"/>
            <a:ext cx="76485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</a:t>
            </a:r>
            <a:r>
              <a:rPr lang="zh-CN" altLang="en-US" dirty="0"/>
              <a:t>电路图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0" lvl="5" indent="0">
              <a:buNone/>
            </a:pPr>
            <a:r>
              <a:rPr lang="en-US" altLang="zh-CN" dirty="0"/>
              <a:t>                                                                          </a:t>
            </a:r>
            <a:r>
              <a:rPr lang="zh-CN" altLang="en-US" b="1" dirty="0">
                <a:solidFill>
                  <a:srgbClr val="FF0000"/>
                </a:solidFill>
              </a:rPr>
              <a:t>负逻辑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2286000" lvl="5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                                                                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（最后一个非门）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非必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设计实现并检查约束结果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lamp_ctrl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9" y="2996952"/>
            <a:ext cx="6759915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</a:rPr>
              <a:t>非必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设计实现并检查约束结果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lamp_ctrl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2230" y="3093720"/>
          <a:ext cx="9019540" cy="352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6477000" progId="Paint.Picture">
                  <p:embed/>
                </p:oleObj>
              </mc:Choice>
              <mc:Fallback>
                <p:oleObj name="" r:id="rId1" imgW="5524500" imgH="6477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30" y="3093720"/>
                        <a:ext cx="9019540" cy="352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得到</a:t>
            </a:r>
            <a:r>
              <a:rPr lang="zh-CN" altLang="en-US" dirty="0" smtClean="0"/>
              <a:t>逻辑表达式和电路图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根据真值表分析输入输出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F=S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+S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+S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+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endParaRPr lang="en-US" altLang="zh-CN" baseline="-25000" dirty="0"/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>
                <a:solidFill>
                  <a:srgbClr val="FF0000"/>
                </a:solidFill>
              </a:rPr>
              <a:t>100   010   001 111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67744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27784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131840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779912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355976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16016" y="2017440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4520" y="3024505"/>
            <a:ext cx="5274310" cy="359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071729" y="2814722"/>
          <a:ext cx="2928959" cy="371491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3033"/>
                <a:gridCol w="773033"/>
                <a:gridCol w="773033"/>
                <a:gridCol w="609860"/>
              </a:tblGrid>
              <a:tr h="454527">
                <a:tc>
                  <a:txBody>
                    <a:bodyPr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40767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407531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en-US" altLang="zh-CN" sz="2000" b="1" baseline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24801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13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92500" lnSpcReduction="20000"/>
          </a:bodyPr>
          <a:lstStyle/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中选择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Implementation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30000"/>
              </a:lnSpc>
              <a:spcBef>
                <a:spcPts val="12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LampCtrl.sch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窗口中，用鼠标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点开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Target Device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双击</a:t>
            </a:r>
            <a:r>
              <a:rPr lang="zh-CN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Manage Configuration Project(</a:t>
            </a:r>
            <a:r>
              <a:rPr lang="en-US" altLang="zh-CN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选项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，出现如下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IMPACT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窗口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371" y="3665930"/>
            <a:ext cx="5256741" cy="1356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77898"/>
            <a:ext cx="6429782" cy="3147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180705" cy="95440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14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(A)</a:t>
            </a:r>
            <a:endParaRPr lang="en-US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zh-CN" altLang="en-US" sz="2400" dirty="0">
                <a:solidFill>
                  <a:srgbClr val="000000"/>
                </a:solidFill>
                <a:ea typeface="Helvetica-Bold"/>
                <a:cs typeface="Helvetica-Bold"/>
              </a:rPr>
              <a:t>双击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Boundary Scan </a:t>
            </a:r>
            <a:r>
              <a:rPr lang="zh-CN" altLang="en-US" sz="2400" dirty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弹出下载编辑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窗口  </a:t>
            </a:r>
            <a:r>
              <a:rPr lang="zh-CN" altLang="en-US" sz="2400" dirty="0" smtClean="0">
                <a:solidFill>
                  <a:srgbClr val="0070C0"/>
                </a:solidFill>
                <a:latin typeface="Helvetica-Bold"/>
                <a:cs typeface="Times New Roman" panose="02020603050405020304" pitchFamily="18" charset="0"/>
              </a:rPr>
              <a:t>（边界扫描）</a:t>
            </a:r>
            <a:endParaRPr lang="zh-CN" altLang="en-US" sz="2400" dirty="0" smtClean="0">
              <a:solidFill>
                <a:srgbClr val="0070C0"/>
              </a:solidFill>
              <a:latin typeface="Helvetica-Bold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rgbClr val="000000"/>
                </a:solidFill>
                <a:latin typeface="Helvetica-Bold"/>
                <a:cs typeface="Times New Roman" panose="02020603050405020304" pitchFamily="18" charset="0"/>
              </a:rPr>
              <a:t>、</a:t>
            </a:r>
            <a:r>
              <a:rPr lang="zh-CN" altLang="en-US" sz="2400" dirty="0"/>
              <a:t>鼠标右键选择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Initialize Chain</a:t>
            </a:r>
            <a:r>
              <a:rPr lang="zh-CN" altLang="en-US" sz="2400" dirty="0"/>
              <a:t>，系统自动查找已连接在电脑上的开发平台</a:t>
            </a:r>
            <a:r>
              <a:rPr lang="en-US" altLang="zh-CN" sz="24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JTAG</a:t>
            </a:r>
            <a:r>
              <a:rPr lang="zh-CN" altLang="en-US" sz="2400" dirty="0"/>
              <a:t>下载链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80" y="3312056"/>
            <a:ext cx="6655622" cy="29523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3312056"/>
            <a:ext cx="3886468" cy="3069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80427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图形方式输入逻辑功能描述（</a:t>
            </a:r>
            <a:r>
              <a:rPr lang="en-US" altLang="zh-CN" dirty="0" smtClean="0"/>
              <a:t>15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(A)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必要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、接下来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出现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Assign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Configuration Files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。这时从文件列表中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选择</a:t>
            </a:r>
            <a:r>
              <a:rPr lang="en-US" altLang="zh-CN" dirty="0" err="1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LampCtrl.bit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文件，将会为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JTAG chain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上的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xc7k160t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设备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指定配置文件 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；在弹出的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Attach SPI or PRI PROM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对话框弹出，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点击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 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按钮；在弹出的“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Device Programming Property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对话框，选择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OK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按钮即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可。</a:t>
            </a:r>
            <a:endParaRPr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、右键点击 </a:t>
            </a:r>
            <a:r>
              <a:rPr lang="en-US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xc7k160t 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设备图标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，选择菜单项</a:t>
            </a:r>
            <a:r>
              <a:rPr lang="en-US" altLang="zh-CN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Program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后即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可对硬件设备进行下载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编程</a:t>
            </a:r>
            <a:endParaRPr lang="en-US" altLang="zh-CN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lvl="2" indent="0">
              <a:lnSpc>
                <a:spcPct val="150000"/>
              </a:lnSpc>
              <a:spcBef>
                <a:spcPts val="900"/>
              </a:spcBef>
              <a:buNone/>
              <a:defRPr/>
            </a:pP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、下载后，验证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是否满足设计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要求</a:t>
            </a:r>
            <a:endParaRPr lang="zh-CN" alt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spcBef>
                <a:spcPts val="900"/>
              </a:spcBef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板说明（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336550" y="1196975"/>
          <a:ext cx="5036820" cy="349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610215" imgH="7143750" progId="Paint.Picture">
                  <p:embed/>
                </p:oleObj>
              </mc:Choice>
              <mc:Fallback>
                <p:oleObj name="" r:id="rId1" imgW="10610215" imgH="7143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0" y="1196975"/>
                        <a:ext cx="5036820" cy="3498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356735" y="1222375"/>
          <a:ext cx="4538345" cy="352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6735" y="1222375"/>
                        <a:ext cx="4538345" cy="352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126365" y="5193665"/>
          <a:ext cx="4975860" cy="119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4972050" imgH="1190625" progId="Paint.Picture">
                  <p:embed/>
                </p:oleObj>
              </mc:Choice>
              <mc:Fallback>
                <p:oleObj name="" r:id="rId5" imgW="4972050" imgH="1190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365" y="5193665"/>
                        <a:ext cx="4975860" cy="1191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570095" y="4695190"/>
            <a:ext cx="45910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C00000"/>
                </a:solidFill>
              </a:rPr>
              <a:t>warning:</a:t>
            </a:r>
            <a:r>
              <a:rPr lang="zh-CN" altLang="zh-CN" b="1">
                <a:solidFill>
                  <a:srgbClr val="C00000"/>
                </a:solidFill>
              </a:rPr>
              <a:t>找不到</a:t>
            </a:r>
            <a:r>
              <a:rPr lang="en-US" altLang="zh-CN" b="1">
                <a:solidFill>
                  <a:srgbClr val="C00000"/>
                </a:solidFill>
              </a:rPr>
              <a:t>cable(</a:t>
            </a:r>
            <a:r>
              <a:rPr lang="zh-CN" altLang="zh-CN" b="1">
                <a:solidFill>
                  <a:srgbClr val="C00000"/>
                </a:solidFill>
              </a:rPr>
              <a:t>缆绳</a:t>
            </a:r>
            <a:r>
              <a:rPr lang="en-US" altLang="zh-CN" b="1">
                <a:solidFill>
                  <a:srgbClr val="C00000"/>
                </a:solidFill>
              </a:rPr>
              <a:t>) </a:t>
            </a:r>
            <a:r>
              <a:rPr lang="zh-CN" altLang="en-US" b="1">
                <a:solidFill>
                  <a:srgbClr val="C00000"/>
                </a:solidFill>
              </a:rPr>
              <a:t>查看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rgbClr val="0070C0"/>
                </a:solidFill>
              </a:rPr>
              <a:t>1.SWORD</a:t>
            </a:r>
            <a:r>
              <a:rPr lang="zh-CN" altLang="en-US">
                <a:solidFill>
                  <a:srgbClr val="0070C0"/>
                </a:solidFill>
              </a:rPr>
              <a:t>板是否通电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2.USB</a:t>
            </a:r>
            <a:r>
              <a:rPr lang="zh-CN" altLang="en-US">
                <a:solidFill>
                  <a:srgbClr val="0070C0"/>
                </a:solidFill>
              </a:rPr>
              <a:t>线是否接到电脑机箱后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接口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3.</a:t>
            </a:r>
            <a:r>
              <a:rPr lang="zh-CN" altLang="en-US">
                <a:solidFill>
                  <a:srgbClr val="0070C0"/>
                </a:solidFill>
              </a:rPr>
              <a:t>若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已连接则拔下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线再重新接上看电脑右下角是否提示</a:t>
            </a:r>
            <a:r>
              <a:rPr lang="en-US" altLang="zh-CN">
                <a:solidFill>
                  <a:srgbClr val="0070C0"/>
                </a:solidFill>
              </a:rPr>
              <a:t>USB</a:t>
            </a:r>
            <a:r>
              <a:rPr lang="zh-CN" altLang="en-US">
                <a:solidFill>
                  <a:srgbClr val="0070C0"/>
                </a:solidFill>
              </a:rPr>
              <a:t>驱动成功</a:t>
            </a:r>
            <a:endParaRPr lang="zh-CN" altLang="en-US">
              <a:solidFill>
                <a:srgbClr val="0070C0"/>
              </a:solidFill>
            </a:endParaRPr>
          </a:p>
          <a:p>
            <a:r>
              <a:rPr lang="en-US" altLang="zh-CN"/>
              <a:t>4.</a:t>
            </a:r>
            <a:r>
              <a:rPr lang="zh-CN" altLang="en-US"/>
              <a:t>驱动不成功则</a:t>
            </a:r>
            <a:r>
              <a:rPr lang="en-US" altLang="zh-CN" b="1">
                <a:solidFill>
                  <a:srgbClr val="FF0000"/>
                </a:solidFill>
              </a:rPr>
              <a:t>USB</a:t>
            </a:r>
            <a:r>
              <a:rPr lang="zh-CN" altLang="en-US" b="1">
                <a:solidFill>
                  <a:srgbClr val="FF0000"/>
                </a:solidFill>
              </a:rPr>
              <a:t>线坏或</a:t>
            </a:r>
            <a:r>
              <a:rPr lang="en-US" altLang="zh-CN" b="1">
                <a:solidFill>
                  <a:srgbClr val="FF0000"/>
                </a:solidFill>
              </a:rPr>
              <a:t>SWORD</a:t>
            </a:r>
            <a:r>
              <a:rPr lang="zh-CN" altLang="en-US" b="1">
                <a:solidFill>
                  <a:srgbClr val="FF0000"/>
                </a:solidFill>
              </a:rPr>
              <a:t>板</a:t>
            </a:r>
            <a:r>
              <a:rPr lang="zh-CN" altLang="en-US"/>
              <a:t>有问题。</a:t>
            </a:r>
            <a:endParaRPr lang="zh-CN" altLang="en-US"/>
          </a:p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</a:rPr>
              <a:t>笔记本电脑无法驱动成功没有解决方案</a:t>
            </a:r>
            <a:endParaRPr lang="zh-CN" altLang="en-US" b="1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(A)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55" y="242570"/>
            <a:ext cx="8070215" cy="954405"/>
          </a:xfrm>
        </p:spPr>
        <p:txBody>
          <a:bodyPr>
            <a:normAutofit/>
          </a:bodyPr>
          <a:p>
            <a:r>
              <a:rPr lang="zh-CN" altLang="en-US"/>
              <a:t>下载到</a:t>
            </a:r>
            <a:r>
              <a:rPr lang="en-US" altLang="zh-CN"/>
              <a:t>sword</a:t>
            </a:r>
            <a:r>
              <a:rPr lang="zh-CN" altLang="en-US"/>
              <a:t>板说明</a:t>
            </a:r>
            <a:r>
              <a:rPr lang="en-US" altLang="zh-CN"/>
              <a:t>(B)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655" y="2802890"/>
          <a:ext cx="4434205" cy="3374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439150" imgH="5324475" progId="Paint.Picture">
                  <p:embed/>
                </p:oleObj>
              </mc:Choice>
              <mc:Fallback>
                <p:oleObj name="" r:id="rId1" imgW="8439150" imgH="53244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655" y="2802890"/>
                        <a:ext cx="4434205" cy="3374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1970" y="1234440"/>
            <a:ext cx="6694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/>
              <a:t>单击 </a:t>
            </a:r>
            <a:r>
              <a:rPr lang="en-US" altLang="zh-CN" sz="3200"/>
              <a:t>New Project</a:t>
            </a:r>
            <a:endParaRPr lang="en-US" altLang="zh-CN" sz="3200"/>
          </a:p>
          <a:p>
            <a:r>
              <a:rPr lang="zh-CN" altLang="en-US" sz="3200"/>
              <a:t>出现 </a:t>
            </a:r>
            <a:r>
              <a:rPr lang="en-US" altLang="zh-CN" sz="3200"/>
              <a:t>Welcome to IMPACT </a:t>
            </a:r>
            <a:r>
              <a:rPr lang="zh-CN" altLang="en-US" sz="3200"/>
              <a:t>窗口</a:t>
            </a:r>
            <a:endParaRPr lang="zh-CN" altLang="en-US" sz="3200"/>
          </a:p>
          <a:p>
            <a:r>
              <a:rPr lang="zh-CN" altLang="en-US" sz="3200"/>
              <a:t>单击</a:t>
            </a:r>
            <a:r>
              <a:rPr lang="en-US" altLang="zh-CN" sz="3200"/>
              <a:t>OK</a:t>
            </a:r>
            <a:endParaRPr lang="en-US" altLang="zh-CN" sz="3200"/>
          </a:p>
        </p:txBody>
      </p:sp>
      <p:graphicFrame>
        <p:nvGraphicFramePr>
          <p:cNvPr id="7" name="对象 6"/>
          <p:cNvGraphicFramePr/>
          <p:nvPr/>
        </p:nvGraphicFramePr>
        <p:xfrm>
          <a:off x="3978275" y="2794000"/>
          <a:ext cx="4885690" cy="338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410575" imgH="5829300" progId="Paint.Picture">
                  <p:embed/>
                </p:oleObj>
              </mc:Choice>
              <mc:Fallback>
                <p:oleObj name="" r:id="rId3" imgW="8410575" imgH="58293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275" y="2794000"/>
                        <a:ext cx="4885690" cy="338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02895" y="2689225"/>
          <a:ext cx="4693285" cy="358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896225" imgH="6038850" progId="Paint.Picture">
                  <p:embed/>
                </p:oleObj>
              </mc:Choice>
              <mc:Fallback>
                <p:oleObj name="" r:id="rId1" imgW="7896225" imgH="6038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2689225"/>
                        <a:ext cx="4693285" cy="358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02895" y="1316355"/>
            <a:ext cx="8483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出现</a:t>
            </a:r>
            <a:r>
              <a:rPr lang="en-US" altLang="zh-CN" sz="2000"/>
              <a:t>”</a:t>
            </a:r>
            <a:r>
              <a:rPr lang="en-US" altLang="zh-CN" sz="2000">
                <a:solidFill>
                  <a:srgbClr val="FF0000"/>
                </a:solidFill>
              </a:rPr>
              <a:t>XC7K160t</a:t>
            </a:r>
            <a:r>
              <a:rPr lang="en-US" altLang="zh-CN" sz="2000"/>
              <a:t>” </a:t>
            </a:r>
            <a:r>
              <a:rPr lang="zh-CN" altLang="en-US" sz="2000"/>
              <a:t>容器，并提示加载</a:t>
            </a:r>
            <a:r>
              <a:rPr lang="en-US" altLang="zh-CN" sz="2000"/>
              <a:t>configuraton files(bit</a:t>
            </a:r>
            <a:r>
              <a:rPr lang="zh-CN" altLang="en-US" sz="2000"/>
              <a:t>文件</a:t>
            </a:r>
            <a:r>
              <a:rPr lang="en-US" altLang="zh-CN" sz="2000"/>
              <a:t>)</a:t>
            </a:r>
            <a:endParaRPr lang="en-US" altLang="zh-CN" sz="2000"/>
          </a:p>
          <a:p>
            <a:r>
              <a:rPr lang="zh-CN" altLang="en-US" sz="2000"/>
              <a:t>打开</a:t>
            </a:r>
            <a:r>
              <a:rPr lang="en-US" altLang="zh-CN" sz="2000"/>
              <a:t>Assign New Configuration File</a:t>
            </a:r>
            <a:r>
              <a:rPr lang="zh-CN" altLang="en-US" sz="2000"/>
              <a:t>窗口，找到你自己工程目录，找到</a:t>
            </a:r>
            <a:r>
              <a:rPr lang="en-US" altLang="zh-CN" sz="2000"/>
              <a:t>bit</a:t>
            </a:r>
            <a:r>
              <a:rPr lang="zh-CN" altLang="en-US" sz="2000"/>
              <a:t>文件</a:t>
            </a:r>
            <a:endParaRPr lang="zh-CN" altLang="en-US" sz="2000"/>
          </a:p>
        </p:txBody>
      </p:sp>
      <p:graphicFrame>
        <p:nvGraphicFramePr>
          <p:cNvPr id="7" name="对象 6"/>
          <p:cNvGraphicFramePr/>
          <p:nvPr/>
        </p:nvGraphicFramePr>
        <p:xfrm>
          <a:off x="4874260" y="2689225"/>
          <a:ext cx="4242435" cy="403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58125" imgH="6600825" progId="Paint.Picture">
                  <p:embed/>
                </p:oleObj>
              </mc:Choice>
              <mc:Fallback>
                <p:oleObj name="" r:id="rId3" imgW="7858125" imgH="6600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4260" y="2689225"/>
                        <a:ext cx="4242435" cy="403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318895"/>
            <a:ext cx="8229600" cy="91630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400"/>
              <a:t>找到</a:t>
            </a:r>
            <a:r>
              <a:rPr lang="en-US" altLang="zh-CN" sz="2400"/>
              <a:t>bit</a:t>
            </a:r>
            <a:r>
              <a:rPr lang="zh-CN" altLang="en-US" sz="2400"/>
              <a:t>文件，单击</a:t>
            </a:r>
            <a:r>
              <a:rPr lang="en-US" altLang="zh-CN" sz="2400"/>
              <a:t>”open”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Attach SPI or BPI PROM</a:t>
            </a:r>
            <a:r>
              <a:rPr lang="zh-CN" altLang="zh-CN" sz="2400"/>
              <a:t>窗口单击</a:t>
            </a:r>
            <a:r>
              <a:rPr lang="en-US" altLang="zh-CN" sz="2400"/>
              <a:t>”no”</a:t>
            </a:r>
            <a:endParaRPr lang="en-US" altLang="zh-CN" sz="2400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55575" y="2357120"/>
          <a:ext cx="4516755" cy="3566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53175" imgH="4248150" progId="Paint.Picture">
                  <p:embed/>
                </p:oleObj>
              </mc:Choice>
              <mc:Fallback>
                <p:oleObj name="" r:id="rId1" imgW="6353175" imgH="424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575" y="2357120"/>
                        <a:ext cx="4516755" cy="3566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19015" y="2357120"/>
          <a:ext cx="4087495" cy="339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86525" imgH="3905250" progId="Paint.Picture">
                  <p:embed/>
                </p:oleObj>
              </mc:Choice>
              <mc:Fallback>
                <p:oleObj name="" r:id="rId3" imgW="6486525" imgH="3905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015" y="2357120"/>
                        <a:ext cx="4087495" cy="339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得到逻辑表达式和电路图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4" y="2342917"/>
            <a:ext cx="7150690" cy="430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25195" y="1196975"/>
            <a:ext cx="6460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 sz="3200" dirty="0" smtClean="0">
                <a:sym typeface="+mn-ea"/>
              </a:rPr>
              <a:t>F=S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+S</a:t>
            </a:r>
            <a:r>
              <a:rPr lang="en-US" altLang="zh-CN" sz="3200" baseline="-25000" dirty="0" smtClean="0">
                <a:sym typeface="+mn-ea"/>
              </a:rPr>
              <a:t>1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2</a:t>
            </a:r>
            <a:r>
              <a:rPr lang="en-US" altLang="zh-CN" sz="3200" dirty="0" smtClean="0">
                <a:sym typeface="+mn-ea"/>
              </a:rPr>
              <a:t>S</a:t>
            </a:r>
            <a:r>
              <a:rPr lang="en-US" altLang="zh-CN" sz="3200" baseline="-25000" dirty="0" smtClean="0">
                <a:sym typeface="+mn-ea"/>
              </a:rPr>
              <a:t>3</a:t>
            </a:r>
            <a:r>
              <a:rPr lang="en-US" altLang="zh-CN" sz="3200" dirty="0" smtClean="0">
                <a:sym typeface="+mn-ea"/>
              </a:rPr>
              <a:t>+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1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2</a:t>
            </a:r>
            <a:r>
              <a:rPr lang="en-US" altLang="zh-CN" sz="3200" dirty="0">
                <a:sym typeface="+mn-ea"/>
              </a:rPr>
              <a:t>S</a:t>
            </a:r>
            <a:r>
              <a:rPr lang="en-US" altLang="zh-CN" sz="3200" baseline="-25000" dirty="0">
                <a:sym typeface="+mn-ea"/>
              </a:rPr>
              <a:t>3</a:t>
            </a:r>
            <a:endParaRPr lang="en-US" altLang="zh-CN" sz="3200" baseline="-25000" dirty="0"/>
          </a:p>
          <a:p>
            <a:pPr marL="0" indent="0">
              <a:buNone/>
            </a:pPr>
            <a:r>
              <a:rPr lang="zh-CN" altLang="en-US" sz="3200" dirty="0">
                <a:sym typeface="+mn-ea"/>
              </a:rPr>
              <a:t>      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100   010   001 111</a:t>
            </a:r>
            <a:endParaRPr lang="zh-CN" altLang="en-US" sz="3200"/>
          </a:p>
        </p:txBody>
      </p:sp>
      <p:graphicFrame>
        <p:nvGraphicFramePr>
          <p:cNvPr id="4" name="对象 3"/>
          <p:cNvGraphicFramePr/>
          <p:nvPr/>
        </p:nvGraphicFramePr>
        <p:xfrm>
          <a:off x="641350" y="1263015"/>
          <a:ext cx="6595110" cy="114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6743700" imgH="1362075" progId="Paint.Picture">
                  <p:embed/>
                </p:oleObj>
              </mc:Choice>
              <mc:Fallback>
                <p:oleObj name="" r:id="rId2" imgW="6743700" imgH="13620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1263015"/>
                        <a:ext cx="6595110" cy="114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6826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 altLang="zh-CN" sz="2400"/>
              <a:t>“Device Programming Propertier”</a:t>
            </a:r>
            <a:r>
              <a:rPr lang="zh-CN" altLang="en-US" sz="2400"/>
              <a:t>窗口 单击</a:t>
            </a:r>
            <a:r>
              <a:rPr lang="en-US" altLang="zh-CN" sz="2400"/>
              <a:t>OK</a:t>
            </a:r>
            <a:endParaRPr lang="en-US" altLang="zh-CN" sz="2400"/>
          </a:p>
          <a:p>
            <a:pPr marL="0" indent="0">
              <a:buNone/>
            </a:pPr>
            <a:r>
              <a:rPr lang="zh-CN" altLang="en-US" sz="2400"/>
              <a:t>右击弹出窗口，单击</a:t>
            </a:r>
            <a:r>
              <a:rPr lang="en-US" altLang="zh-CN" sz="2400"/>
              <a:t>Program.</a:t>
            </a:r>
            <a:endParaRPr lang="en-US" altLang="zh-CN" sz="2400"/>
          </a:p>
        </p:txBody>
      </p:sp>
      <p:graphicFrame>
        <p:nvGraphicFramePr>
          <p:cNvPr id="5" name="对象 4"/>
          <p:cNvGraphicFramePr/>
          <p:nvPr/>
        </p:nvGraphicFramePr>
        <p:xfrm>
          <a:off x="457200" y="2160905"/>
          <a:ext cx="3927475" cy="445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62800" imgH="6105525" progId="Paint.Picture">
                  <p:embed/>
                </p:oleObj>
              </mc:Choice>
              <mc:Fallback>
                <p:oleObj name="" r:id="rId1" imgW="7162800" imgH="61055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160905"/>
                        <a:ext cx="3927475" cy="445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609465" y="2570480"/>
          <a:ext cx="4368800" cy="380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34050" imgH="4314825" progId="Paint.Picture">
                  <p:embed/>
                </p:oleObj>
              </mc:Choice>
              <mc:Fallback>
                <p:oleObj name="" r:id="rId3" imgW="5734050" imgH="43148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9465" y="2570480"/>
                        <a:ext cx="4368800" cy="3801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下载到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板说明</a:t>
            </a:r>
            <a:r>
              <a:rPr lang="en-US" altLang="zh-CN">
                <a:sym typeface="+mn-ea"/>
              </a:rPr>
              <a:t>(B)</a:t>
            </a:r>
            <a:endParaRPr lang="en-US" altLang="zh-CN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00330" y="2100580"/>
          <a:ext cx="4030345" cy="384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72200" imgH="4210050" progId="Paint.Picture">
                  <p:embed/>
                </p:oleObj>
              </mc:Choice>
              <mc:Fallback>
                <p:oleObj name="" r:id="rId1" imgW="6172200" imgH="4210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330" y="2100580"/>
                        <a:ext cx="4030345" cy="3844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207510" y="2100580"/>
          <a:ext cx="47002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353425" imgH="7467600" progId="Paint.Picture">
                  <p:embed/>
                </p:oleObj>
              </mc:Choice>
              <mc:Fallback>
                <p:oleObj name="" r:id="rId3" imgW="8353425" imgH="74676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7510" y="2100580"/>
                        <a:ext cx="470027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SWORD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FPGA</a:t>
            </a:r>
            <a:endParaRPr lang="zh-CN" altLang="en-US"/>
          </a:p>
        </p:txBody>
      </p:sp>
      <p:pic>
        <p:nvPicPr>
          <p:cNvPr id="4" name="内容占位符 3" descr="微信图片_20171016163315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" y="1600200"/>
            <a:ext cx="4630420" cy="4526280"/>
          </a:xfrm>
          <a:prstGeom prst="rect">
            <a:avLst/>
          </a:prstGeom>
        </p:spPr>
      </p:pic>
      <p:pic>
        <p:nvPicPr>
          <p:cNvPr id="5" name="内容占位符 3" descr="微信图片_20171016163719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160020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实验结束后请整理好椅子，实验签到需写上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10240" imgH="7562850" progId="Paint.Picture">
                  <p:embed/>
                </p:oleObj>
              </mc:Choice>
              <mc:Fallback>
                <p:oleObj name="" r:id="rId1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106025" imgH="11372215" progId="Paint.Picture">
                  <p:embed/>
                </p:oleObj>
              </mc:Choice>
              <mc:Fallback>
                <p:oleObj name="" r:id="rId3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654471900"/>
  <p:tag name="KSO_WM_UNIT_PLACING_PICTURE_USER_VIEWPORT" val="{&quot;height&quot;:7128,&quot;width&quot;:7864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14410</Words>
  <Application>WPS 演示</Application>
  <PresentationFormat>全屏显示(4:3)</PresentationFormat>
  <Paragraphs>1071</Paragraphs>
  <Slides>97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90</vt:i4>
      </vt:variant>
      <vt:variant>
        <vt:lpstr>幻灯片标题</vt:lpstr>
      </vt:variant>
      <vt:variant>
        <vt:i4>97</vt:i4>
      </vt:variant>
    </vt:vector>
  </HeadingPairs>
  <TitlesOfParts>
    <vt:vector size="207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Times New Roman</vt:lpstr>
      <vt:lpstr>Calibri</vt:lpstr>
      <vt:lpstr>Arial Unicode MS</vt:lpstr>
      <vt:lpstr>Courier New</vt:lpstr>
      <vt:lpstr>Times New Roman</vt:lpstr>
      <vt:lpstr>Helvetica-Bold</vt:lpstr>
      <vt:lpstr>Segoe Print</vt:lpstr>
      <vt:lpstr>Verdana</vt:lpstr>
      <vt:lpstr>自定义设计方案</vt:lpstr>
      <vt:lpstr>实验室PPT模版2013 beta1</vt:lpstr>
      <vt:lpstr>1_自定义设计方案</vt:lpstr>
      <vt:lpstr>Paint.Picture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问题1：解决方法</vt:lpstr>
      <vt:lpstr>得到逻辑表达式和电路图</vt:lpstr>
      <vt:lpstr>得到逻辑表达式和电路图</vt:lpstr>
      <vt:lpstr>电路图每条导线标名</vt:lpstr>
      <vt:lpstr>问题2：解决方法</vt:lpstr>
      <vt:lpstr>编写Verilog代码</vt:lpstr>
      <vt:lpstr>实验内容与测试步骤</vt:lpstr>
      <vt:lpstr>实验内容与测试步骤(1)</vt:lpstr>
      <vt:lpstr>Verilog代码输入逻辑功能描述（1）</vt:lpstr>
      <vt:lpstr>Verilog代码输入逻辑功能描述（1）</vt:lpstr>
      <vt:lpstr>Verilog代码输入逻辑功能描述（2）</vt:lpstr>
      <vt:lpstr>Verilog代码输入逻辑功能描述(2)</vt:lpstr>
      <vt:lpstr>模拟时的Verilog代码</vt:lpstr>
      <vt:lpstr>编写Verilog代码</vt:lpstr>
      <vt:lpstr>Verilog代码输入逻辑功能描述（3）</vt:lpstr>
      <vt:lpstr>Verilog代码输入逻辑功能描述（4）非必</vt:lpstr>
      <vt:lpstr>Verilog代码输入逻辑功能描述（4）</vt:lpstr>
      <vt:lpstr>Verilog代码输入逻辑功能描述（4） </vt:lpstr>
      <vt:lpstr>Add copy of Source</vt:lpstr>
      <vt:lpstr>Verilog代码输入逻辑功能描述（5）</vt:lpstr>
      <vt:lpstr>测试波形文件LampCtrl_sim.v到时哪里去了？</vt:lpstr>
      <vt:lpstr>Design窗口有两个View: Implementation,Simulation</vt:lpstr>
      <vt:lpstr>Verilog代码输入逻辑功能描述（6）</vt:lpstr>
      <vt:lpstr>仿真运行</vt:lpstr>
      <vt:lpstr>仿真运行</vt:lpstr>
      <vt:lpstr>Verilog代码输入逻辑功能描述（7）</vt:lpstr>
      <vt:lpstr>Verilog代码输入逻辑功能描述（7）</vt:lpstr>
      <vt:lpstr>Verilog代码输入逻辑功能描述（7）</vt:lpstr>
      <vt:lpstr>WIN7下模拟出错说明</vt:lpstr>
      <vt:lpstr>Verilog代码输入逻辑功能描述（8）必要</vt:lpstr>
      <vt:lpstr>下载时Verilog代码</vt:lpstr>
      <vt:lpstr>Verilog代码输入逻辑功能描述（7）</vt:lpstr>
      <vt:lpstr>图形方式输入逻辑功能描述（ucf）</vt:lpstr>
      <vt:lpstr>Verilog代码输入逻辑功能描述（8）</vt:lpstr>
      <vt:lpstr>Verilog代码输入逻辑功能描述</vt:lpstr>
      <vt:lpstr>Verilog代码输入逻辑功能描述（9）必要</vt:lpstr>
      <vt:lpstr>电路设计实验箱说明</vt:lpstr>
      <vt:lpstr>SWORD FPGA开关说明</vt:lpstr>
      <vt:lpstr>下载到sword板说明（A）</vt:lpstr>
      <vt:lpstr>下载到sword板说明（A）</vt:lpstr>
      <vt:lpstr>下载到sword板说明(A)</vt:lpstr>
      <vt:lpstr>下载到sword板说明(A)</vt:lpstr>
      <vt:lpstr>下载到sword板说明(A)</vt:lpstr>
      <vt:lpstr>下载到sword板说明(B)</vt:lpstr>
      <vt:lpstr>下载到sword板说明(B)</vt:lpstr>
      <vt:lpstr>下载到sword板说明(B)</vt:lpstr>
      <vt:lpstr>下载到sword板说明(B)</vt:lpstr>
      <vt:lpstr>下载到sword板说明(B)</vt:lpstr>
      <vt:lpstr>比较有用的菜单按钮</vt:lpstr>
      <vt:lpstr>实验内容与测试步骤(2)</vt:lpstr>
      <vt:lpstr>图形方式输入逻辑功能描述（1）必要</vt:lpstr>
      <vt:lpstr>图形方式输入逻辑功能描述（2）必要 </vt:lpstr>
      <vt:lpstr>图形方式输入逻辑功能描述（3）必要 </vt:lpstr>
      <vt:lpstr>图形方式输入逻辑功能描述（4） 必要 </vt:lpstr>
      <vt:lpstr>图形方式输入逻辑功能描述（5）非必</vt:lpstr>
      <vt:lpstr>图形方式输入逻辑功能描述（5）非必</vt:lpstr>
      <vt:lpstr>图形方式输入逻辑功能描述（6）必要</vt:lpstr>
      <vt:lpstr>图形方式输入逻辑功能描述（7）必要</vt:lpstr>
      <vt:lpstr>图形方式输入逻辑功能描述（7）</vt:lpstr>
      <vt:lpstr>图形方式输入逻辑功能描述（8）必要</vt:lpstr>
      <vt:lpstr>图形方式输入逻辑功能描述（8）必要</vt:lpstr>
      <vt:lpstr>图形方式输入逻辑功能描述（9）必要</vt:lpstr>
      <vt:lpstr>WIN7下模拟出错说明</vt:lpstr>
      <vt:lpstr>图形方式输入逻辑功能描述（10）</vt:lpstr>
      <vt:lpstr>图形方式输入逻辑功能描述（10）必要</vt:lpstr>
      <vt:lpstr>图形方式输入逻辑功能描述（10）必要</vt:lpstr>
      <vt:lpstr>图形方式输入逻辑功能描述（11）</vt:lpstr>
      <vt:lpstr>得到逻辑表达式和电路图</vt:lpstr>
      <vt:lpstr>图形方式输入逻辑功能描述（11）</vt:lpstr>
      <vt:lpstr>图形方式输入逻辑功能描述（11）</vt:lpstr>
      <vt:lpstr>下载电路图必要</vt:lpstr>
      <vt:lpstr>图形方式输入逻辑功能描述（12）非必</vt:lpstr>
      <vt:lpstr>图形方式输入逻辑功能描述（12）非必</vt:lpstr>
      <vt:lpstr>图形方式输入逻辑功能描述（13）必要</vt:lpstr>
      <vt:lpstr>下载到sword板说明（14）(A)</vt:lpstr>
      <vt:lpstr>图形方式输入逻辑功能描述（15）(A)必要</vt:lpstr>
      <vt:lpstr>下载到sword板说明（A）</vt:lpstr>
      <vt:lpstr>下载到sword板说明(A)</vt:lpstr>
      <vt:lpstr>下载到sword板说明(A)</vt:lpstr>
      <vt:lpstr>下载到sword板说明(A)</vt:lpstr>
      <vt:lpstr>下载到sword板说明(B)</vt:lpstr>
      <vt:lpstr>下载到sword板说明(B)</vt:lpstr>
      <vt:lpstr>下载到sword板说明(B)</vt:lpstr>
      <vt:lpstr>下载到sword板说明(B)</vt:lpstr>
      <vt:lpstr>下载到sword板说明(B)</vt:lpstr>
      <vt:lpstr>电路设计实验箱说明</vt:lpstr>
      <vt:lpstr>SWORD FPGA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Administrator</cp:lastModifiedBy>
  <cp:revision>524</cp:revision>
  <dcterms:created xsi:type="dcterms:W3CDTF">2011-08-03T07:44:00Z</dcterms:created>
  <dcterms:modified xsi:type="dcterms:W3CDTF">2020-09-21T13:34:55Z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